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37"/>
  </p:notesMasterIdLst>
  <p:sldIdLst>
    <p:sldId id="256" r:id="rId6"/>
    <p:sldId id="304" r:id="rId7"/>
    <p:sldId id="257" r:id="rId8"/>
    <p:sldId id="305" r:id="rId9"/>
    <p:sldId id="307" r:id="rId10"/>
    <p:sldId id="306" r:id="rId11"/>
    <p:sldId id="264" r:id="rId12"/>
    <p:sldId id="276" r:id="rId13"/>
    <p:sldId id="302" r:id="rId14"/>
    <p:sldId id="277" r:id="rId15"/>
    <p:sldId id="279" r:id="rId16"/>
    <p:sldId id="282" r:id="rId17"/>
    <p:sldId id="283" r:id="rId18"/>
    <p:sldId id="280" r:id="rId19"/>
    <p:sldId id="303" r:id="rId20"/>
    <p:sldId id="284" r:id="rId21"/>
    <p:sldId id="286" r:id="rId22"/>
    <p:sldId id="287" r:id="rId23"/>
    <p:sldId id="288" r:id="rId24"/>
    <p:sldId id="289" r:id="rId25"/>
    <p:sldId id="285" r:id="rId26"/>
    <p:sldId id="292" r:id="rId27"/>
    <p:sldId id="293" r:id="rId28"/>
    <p:sldId id="294" r:id="rId29"/>
    <p:sldId id="295" r:id="rId30"/>
    <p:sldId id="296" r:id="rId31"/>
    <p:sldId id="298" r:id="rId32"/>
    <p:sldId id="297" r:id="rId33"/>
    <p:sldId id="299" r:id="rId34"/>
    <p:sldId id="300" r:id="rId35"/>
    <p:sldId id="301" r:id="rId3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EACC"/>
    <a:srgbClr val="5DB547"/>
    <a:srgbClr val="E7F4E4"/>
    <a:srgbClr val="0095AA"/>
    <a:srgbClr val="DEF3F6"/>
    <a:srgbClr val="C7EAEF"/>
    <a:srgbClr val="B7E5EB"/>
    <a:srgbClr val="A7DFE7"/>
    <a:srgbClr val="BAE6EC"/>
    <a:srgbClr val="D5EC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4B0397-8CCD-4F70-A8A5-0B394070C78A}" v="2" dt="2025-11-06T09:24:37.7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microsoft.com/office/2015/10/relationships/revisionInfo" Target="revisionInfo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BFF2E-7F05-41FE-96AC-40C9F158C64A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359E7-4256-48C3-8FA5-FA2EC70642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7505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1DC24-3009-1F84-7C95-0D15A9ACB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1CADB-592C-C573-1CC8-802A697B3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8EC99-7D4C-F81A-92CA-D00A2E699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FB6B771-240D-8161-EFD5-02BA09723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1900"/>
            <a:ext cx="9144000" cy="1619781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3E8836F-3BE6-C9A8-3714-EE7822287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6570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94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8ECF2-B8A4-B8F9-37F1-9DB01E459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875A50-3AB3-1E16-2A6A-EAEB87133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FC498-42F2-CA13-2EC2-C10710CC3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2DFBE-49C8-97B8-EC5A-768AF6ED7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E847C-C754-33D6-A8D9-44E2821C1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5858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01005F-8F82-C616-6A7A-0DEA21730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3CA72C-2E58-B156-41C1-F60ECB255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CDA89-1B6E-634E-3634-505777A03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355B5-403D-071C-E8EB-16D69BBD1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DAB57-9A30-4061-6C3F-08A48FF3B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3334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B80A5-7249-DF8F-D008-71E28BC6C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1900"/>
            <a:ext cx="9144000" cy="1619781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79411D-2168-B2D8-0B63-F18F87827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6570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1DC24-3009-1F84-7C95-0D15A9ACB5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10364" y="6246254"/>
            <a:ext cx="2313394" cy="271227"/>
          </a:xfrm>
          <a:prstGeom prst="rect">
            <a:avLst/>
          </a:prstGeom>
        </p:spPr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1CADB-592C-C573-1CC8-802A697B3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8EC99-7D4C-F81A-92CA-D00A2E699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0492" y="6249671"/>
            <a:ext cx="2575703" cy="268539"/>
          </a:xfrm>
          <a:prstGeom prst="rect">
            <a:avLst/>
          </a:prstGeom>
        </p:spPr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550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FBA22-EA5E-F400-BCCF-66C8611A1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1B011-B910-E112-FA90-83BAEA71C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11E82-79C6-0818-8376-D512E81B07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10364" y="6246254"/>
            <a:ext cx="2313394" cy="271227"/>
          </a:xfrm>
          <a:prstGeom prst="rect">
            <a:avLst/>
          </a:prstGeom>
        </p:spPr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0640B-AF3E-3CC6-87D8-E6B9D8623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BCA2F-6AEE-D847-1F7C-ED2326956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0492" y="6249671"/>
            <a:ext cx="2575703" cy="268539"/>
          </a:xfrm>
          <a:prstGeom prst="rect">
            <a:avLst/>
          </a:prstGeom>
        </p:spPr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1089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202DB-5E42-C04E-6882-013A4643E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00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B82F0B-D815-C3CA-C1F0-3F71E3F42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9286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040C2-1C0C-36FA-B0AD-8C12C34F82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10364" y="6246254"/>
            <a:ext cx="2313394" cy="271227"/>
          </a:xfrm>
          <a:prstGeom prst="rect">
            <a:avLst/>
          </a:prstGeom>
        </p:spPr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482DE-42BB-A4BF-7980-FD79AE37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55F9E-0F18-AE95-5796-4DE3E4158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0492" y="6249671"/>
            <a:ext cx="2575703" cy="268539"/>
          </a:xfrm>
          <a:prstGeom prst="rect">
            <a:avLst/>
          </a:prstGeom>
        </p:spPr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6575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03858-8B37-C5B2-45B7-41DECA1F1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41F7B-04C6-DD6E-FEFC-11F6F09C1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A560CA-51B3-859E-99B3-6C12279FE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D809C-4082-8EAF-AB01-74C055E8E8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10364" y="6246254"/>
            <a:ext cx="2313394" cy="271227"/>
          </a:xfrm>
          <a:prstGeom prst="rect">
            <a:avLst/>
          </a:prstGeom>
        </p:spPr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01DD6-2BDC-89C4-0D17-F6A1E6006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DF7248-3661-F1E6-DC3B-C4851D817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0492" y="6249671"/>
            <a:ext cx="2575703" cy="268539"/>
          </a:xfrm>
          <a:prstGeom prst="rect">
            <a:avLst/>
          </a:prstGeom>
        </p:spPr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9827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B777E-7F10-5D0F-6904-231C5050C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9281-7F81-8949-E92D-162974743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C06A92-A0E5-F11A-8D09-86DF8FC09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97023D-2137-219B-BCA9-660EB2F672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627D5D-FF49-2A62-B00B-A7F681BE63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0135BE-8907-629D-0D30-1E1ECFD950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10364" y="6246254"/>
            <a:ext cx="2313394" cy="271227"/>
          </a:xfrm>
          <a:prstGeom prst="rect">
            <a:avLst/>
          </a:prstGeom>
        </p:spPr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EBFF71-7A4F-A2A1-A1A1-C47812C94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4BCF14-0FD9-C3AD-B079-766573B36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0492" y="6249671"/>
            <a:ext cx="2575703" cy="268539"/>
          </a:xfrm>
          <a:prstGeom prst="rect">
            <a:avLst/>
          </a:prstGeom>
        </p:spPr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8695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6831C-9AB7-6C34-7697-664B96801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B24F4-4870-A336-BB15-81FBFD870E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10364" y="6246254"/>
            <a:ext cx="2313394" cy="271227"/>
          </a:xfrm>
          <a:prstGeom prst="rect">
            <a:avLst/>
          </a:prstGeom>
        </p:spPr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3BCB45-E962-6EEA-0F95-BFB63C456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993765-0508-7E0D-B674-3331621DF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0492" y="6249671"/>
            <a:ext cx="2575703" cy="268539"/>
          </a:xfrm>
          <a:prstGeom prst="rect">
            <a:avLst/>
          </a:prstGeom>
        </p:spPr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5679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A7F0A1-76D0-2187-2FA3-106A991187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10364" y="6246254"/>
            <a:ext cx="2313394" cy="271227"/>
          </a:xfrm>
          <a:prstGeom prst="rect">
            <a:avLst/>
          </a:prstGeom>
        </p:spPr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1984CC-8A05-E5D2-2B15-86C171792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725AAA-CD47-F934-B40C-CB6562CED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0492" y="6249671"/>
            <a:ext cx="2575703" cy="268539"/>
          </a:xfrm>
          <a:prstGeom prst="rect">
            <a:avLst/>
          </a:prstGeom>
        </p:spPr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56266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88C15-8AB3-0284-23CD-5A5277871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1944" y="517663"/>
            <a:ext cx="5103443" cy="534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16E12-3CFE-1515-B3F1-C6850DF06E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10364" y="6246254"/>
            <a:ext cx="2313394" cy="271227"/>
          </a:xfrm>
          <a:prstGeom prst="rect">
            <a:avLst/>
          </a:prstGeom>
        </p:spPr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C8433-9BC7-03A0-AE14-4FF1D5AF1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1D8C2-566E-D5F5-9D03-018CF7028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0492" y="6249671"/>
            <a:ext cx="2575703" cy="268539"/>
          </a:xfrm>
          <a:prstGeom prst="rect">
            <a:avLst/>
          </a:prstGeom>
        </p:spPr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7A05F09-C6AB-A8EC-91FF-9621A1968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17663"/>
            <a:ext cx="5100269" cy="942700"/>
          </a:xfrm>
        </p:spPr>
        <p:txBody>
          <a:bodyPr anchor="ctr" anchorCtr="0"/>
          <a:lstStyle>
            <a:lvl1pPr>
              <a:defRPr sz="3200"/>
            </a:lvl1pPr>
          </a:lstStyle>
          <a:p>
            <a:r>
              <a:rPr lang="en-US"/>
              <a:t>Click to edit Master title</a:t>
            </a:r>
            <a:endParaRPr lang="fi-FI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E823438-416E-D88E-F76D-C8DAEA977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01209"/>
            <a:ext cx="5100269" cy="41677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224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FBA22-EA5E-F400-BCCF-66C8611A1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1B011-B910-E112-FA90-83BAEA71C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11E82-79C6-0818-8376-D512E81B0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0640B-AF3E-3CC6-87D8-E6B9D8623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BCA2F-6AEE-D847-1F7C-ED2326956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6867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1C45-8EB1-04A5-316F-D87844EF0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17663"/>
            <a:ext cx="5100269" cy="942700"/>
          </a:xfrm>
        </p:spPr>
        <p:txBody>
          <a:bodyPr anchor="ctr" anchorCtr="0"/>
          <a:lstStyle>
            <a:lvl1pPr>
              <a:defRPr sz="3200"/>
            </a:lvl1pPr>
          </a:lstStyle>
          <a:p>
            <a:r>
              <a:rPr lang="en-US"/>
              <a:t>Click to edit Master title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C95E5E-C73D-6F46-308D-E8ECDF385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1944" y="517663"/>
            <a:ext cx="5103444" cy="53513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4580A-46E6-9460-67D5-593A35022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01209"/>
            <a:ext cx="5100269" cy="41677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D687B-D27D-F398-5A5F-2354426055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10364" y="6246254"/>
            <a:ext cx="2313394" cy="271227"/>
          </a:xfrm>
          <a:prstGeom prst="rect">
            <a:avLst/>
          </a:prstGeom>
        </p:spPr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969D6D-D8E0-10D2-ADF3-E27D9E51E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EF57BC-7BD2-8888-B1FF-C89781563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0492" y="6249671"/>
            <a:ext cx="2575703" cy="268539"/>
          </a:xfrm>
          <a:prstGeom prst="rect">
            <a:avLst/>
          </a:prstGeom>
        </p:spPr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0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8ECF2-B8A4-B8F9-37F1-9DB01E459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875A50-3AB3-1E16-2A6A-EAEB87133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FC498-42F2-CA13-2EC2-C10710CC3C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10364" y="6246254"/>
            <a:ext cx="2313394" cy="271227"/>
          </a:xfrm>
          <a:prstGeom prst="rect">
            <a:avLst/>
          </a:prstGeom>
        </p:spPr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2DFBE-49C8-97B8-EC5A-768AF6ED7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E847C-C754-33D6-A8D9-44E2821C1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0492" y="6249671"/>
            <a:ext cx="2575703" cy="268539"/>
          </a:xfrm>
          <a:prstGeom prst="rect">
            <a:avLst/>
          </a:prstGeom>
        </p:spPr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89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01005F-8F82-C616-6A7A-0DEA21730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3CA72C-2E58-B156-41C1-F60ECB255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CDA89-1B6E-634E-3634-505777A03C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10364" y="6246254"/>
            <a:ext cx="2313394" cy="271227"/>
          </a:xfrm>
          <a:prstGeom prst="rect">
            <a:avLst/>
          </a:prstGeom>
        </p:spPr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355B5-403D-071C-E8EB-16D69BBD1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DAB57-9A30-4061-6C3F-08A48FF3B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0492" y="6249671"/>
            <a:ext cx="2575703" cy="268539"/>
          </a:xfrm>
          <a:prstGeom prst="rect">
            <a:avLst/>
          </a:prstGeom>
        </p:spPr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2939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202DB-5E42-C04E-6882-013A4643E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00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B82F0B-D815-C3CA-C1F0-3F71E3F42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19286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040C2-1C0C-36FA-B0AD-8C12C34F8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482DE-42BB-A4BF-7980-FD79AE37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55F9E-0F18-AE95-5796-4DE3E4158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83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03858-8B37-C5B2-45B7-41DECA1F1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41F7B-04C6-DD6E-FEFC-11F6F09C1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A560CA-51B3-859E-99B3-6C12279FE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D809C-4082-8EAF-AB01-74C055E8E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01DD6-2BDC-89C4-0D17-F6A1E6006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DF7248-3661-F1E6-DC3B-C4851D817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5555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B777E-7F10-5D0F-6904-231C5050C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9281-7F81-8949-E92D-162974743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C06A92-A0E5-F11A-8D09-86DF8FC09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97023D-2137-219B-BCA9-660EB2F672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627D5D-FF49-2A62-B00B-A7F681BE63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0135BE-8907-629D-0D30-1E1ECFD95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EBFF71-7A4F-A2A1-A1A1-C47812C94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4BCF14-0FD9-C3AD-B079-766573B36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5584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6831C-9AB7-6C34-7697-664B96801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B24F4-4870-A336-BB15-81FBFD870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3BCB45-E962-6EEA-0F95-BFB63C456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993765-0508-7E0D-B674-3331621DF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980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A7F0A1-76D0-2187-2FA3-106A99118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1984CC-8A05-E5D2-2B15-86C171792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725AAA-CD47-F934-B40C-CB6562CED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6408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88C15-8AB3-0284-23CD-5A5277871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1944" y="517663"/>
            <a:ext cx="5103443" cy="534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16E12-3CFE-1515-B3F1-C6850DF06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C8433-9BC7-03A0-AE14-4FF1D5AF1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1D8C2-566E-D5F5-9D03-018CF7028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7A05F09-C6AB-A8EC-91FF-9621A1968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17663"/>
            <a:ext cx="5100269" cy="942700"/>
          </a:xfrm>
        </p:spPr>
        <p:txBody>
          <a:bodyPr anchor="ctr" anchorCtr="0"/>
          <a:lstStyle>
            <a:lvl1pPr>
              <a:defRPr sz="3200"/>
            </a:lvl1pPr>
          </a:lstStyle>
          <a:p>
            <a:r>
              <a:rPr lang="en-US"/>
              <a:t>Click to edit Master title</a:t>
            </a:r>
            <a:endParaRPr lang="fi-FI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E823438-416E-D88E-F76D-C8DAEA977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01209"/>
            <a:ext cx="5100269" cy="41677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00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1C45-8EB1-04A5-316F-D87844EF0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17663"/>
            <a:ext cx="5100269" cy="942700"/>
          </a:xfrm>
        </p:spPr>
        <p:txBody>
          <a:bodyPr anchor="ctr" anchorCtr="0"/>
          <a:lstStyle>
            <a:lvl1pPr>
              <a:defRPr sz="3200"/>
            </a:lvl1pPr>
          </a:lstStyle>
          <a:p>
            <a:r>
              <a:rPr lang="en-US"/>
              <a:t>Click to edit Master title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C95E5E-C73D-6F46-308D-E8ECDF385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1944" y="517663"/>
            <a:ext cx="5103444" cy="53513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4580A-46E6-9460-67D5-593A35022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01209"/>
            <a:ext cx="5100269" cy="416777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D687B-D27D-F398-5A5F-235442605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969D6D-D8E0-10D2-ADF3-E27D9E51E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EF57BC-7BD2-8888-B1FF-C89781563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1550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0.sv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9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8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9E392AA1-FD33-DA5E-2F49-A7401D28B51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-1" y="533400"/>
            <a:ext cx="13008991" cy="63246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3BD010-3A9B-D559-DD24-DB3BEFE5F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DE0397-9A12-56A7-A07F-FFA75F046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07EB9-1667-0545-80D1-584053E4CD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35670" y="6246254"/>
            <a:ext cx="2313394" cy="271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5C4918-ACD4-4BB0-BEA3-2A44A2DD5E7F}" type="datetimeFigureOut">
              <a:rPr lang="fi-FI" smtClean="0"/>
              <a:t>16.3.2026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9285A-C5E7-496F-BC50-8927610166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5798" y="6249671"/>
            <a:ext cx="2575703" cy="2685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C498F5-090A-462B-86C8-F27855D41224}" type="slidenum">
              <a:rPr lang="fi-FI" smtClean="0"/>
              <a:t>‹#›</a:t>
            </a:fld>
            <a:endParaRPr lang="fi-FI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EE80323-381E-B756-3272-9C8AABA4E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27269" y="6237918"/>
            <a:ext cx="2380324" cy="271227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endParaRPr lang="fi-FI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DDE5E102-7CC7-6089-8D13-9B74B627DD0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50629" y="6129586"/>
            <a:ext cx="2296170" cy="54435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592BD55-C610-F325-603F-4E9DDF46183C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415848" y="6003544"/>
            <a:ext cx="1628816" cy="838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584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raphic 43">
            <a:extLst>
              <a:ext uri="{FF2B5EF4-FFF2-40B4-BE49-F238E27FC236}">
                <a16:creationId xmlns:a16="http://schemas.microsoft.com/office/drawing/2014/main" id="{36EBEB23-B09D-91A0-B39C-5BA4AB93481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0" y="533400"/>
            <a:ext cx="12997838" cy="63246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3BD010-3A9B-D559-DD24-DB3BEFE5F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DE0397-9A12-56A7-A07F-FFA75F046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55C64AF4-EAFC-308D-385D-C8382B7E9CBF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77094" y="5954001"/>
            <a:ext cx="11666222" cy="88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950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FI/TXT/PDF/?uri=OJ:L_202501710" TargetMode="External"/><Relationship Id="rId2" Type="http://schemas.openxmlformats.org/officeDocument/2006/relationships/hyperlink" Target="https://www.efrag.org/sites/default/files/sites/webpublishing/SiteAssets/VSME%20Standard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1C79B-DD71-018A-2B11-B84219CB2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4764" y="1572324"/>
            <a:ext cx="9144000" cy="2387600"/>
          </a:xfrm>
        </p:spPr>
        <p:txBody>
          <a:bodyPr/>
          <a:lstStyle/>
          <a:p>
            <a:r>
              <a:rPr lang="fi-FI" dirty="0"/>
              <a:t>VSME-kestävyysraportin malli</a:t>
            </a:r>
            <a:br>
              <a:rPr lang="fi-FI" dirty="0"/>
            </a:br>
            <a:r>
              <a:rPr lang="fi-FI" dirty="0"/>
              <a:t>6.11.2025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7D3EE0-90E0-4EB6-A79C-784A6E65B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488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0581"/>
            <a:ext cx="11353800" cy="1325563"/>
          </a:xfrm>
        </p:spPr>
        <p:txBody>
          <a:bodyPr>
            <a:normAutofit/>
          </a:bodyPr>
          <a:lstStyle/>
          <a:p>
            <a:r>
              <a:rPr lang="fi-FI" dirty="0"/>
              <a:t>B2 Käytännöt, politiikat ja aloitteet siirtymiseksi kestävämpään talouteen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7A7CB8-F55F-8302-4AF3-E9CC4C8858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42448"/>
              </p:ext>
            </p:extLst>
          </p:nvPr>
        </p:nvGraphicFramePr>
        <p:xfrm>
          <a:off x="838200" y="1480376"/>
          <a:ext cx="10515601" cy="46242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910273">
                  <a:extLst>
                    <a:ext uri="{9D8B030D-6E8A-4147-A177-3AD203B41FA5}">
                      <a16:colId xmlns:a16="http://schemas.microsoft.com/office/drawing/2014/main" val="1678433138"/>
                    </a:ext>
                  </a:extLst>
                </a:gridCol>
                <a:gridCol w="4777039">
                  <a:extLst>
                    <a:ext uri="{9D8B030D-6E8A-4147-A177-3AD203B41FA5}">
                      <a16:colId xmlns:a16="http://schemas.microsoft.com/office/drawing/2014/main" val="2816910092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579677930"/>
                    </a:ext>
                  </a:extLst>
                </a:gridCol>
                <a:gridCol w="1908049">
                  <a:extLst>
                    <a:ext uri="{9D8B030D-6E8A-4147-A177-3AD203B41FA5}">
                      <a16:colId xmlns:a16="http://schemas.microsoft.com/office/drawing/2014/main" val="2210351734"/>
                    </a:ext>
                  </a:extLst>
                </a:gridCol>
              </a:tblGrid>
              <a:tr h="785057"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 marR="71755" indent="-635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Onko </a:t>
                      </a:r>
                      <a:r>
                        <a:rPr lang="en-US" sz="1600" b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yrityksellä</a:t>
                      </a: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kestävyyskäytäntöjä</a:t>
                      </a: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-</a:t>
                      </a:r>
                      <a:r>
                        <a:rPr lang="en-US" sz="1600" b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politiikkoja</a:t>
                      </a: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tai –</a:t>
                      </a:r>
                      <a:r>
                        <a:rPr lang="en-US" sz="1600" b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aloitteita</a:t>
                      </a: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b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jotka</a:t>
                      </a: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koskevat</a:t>
                      </a: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seuraavia</a:t>
                      </a: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kestävyysseikkoja</a:t>
                      </a:r>
                      <a:r>
                        <a:rPr lang="en-US" sz="1600" b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 KYLLÄ/EI</a:t>
                      </a:r>
                      <a:endParaRPr lang="en-US" sz="1600" b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600" b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Ovatko</a:t>
                      </a:r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 </a:t>
                      </a:r>
                      <a:r>
                        <a:rPr lang="en-US" sz="1600" b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julkisesti</a:t>
                      </a:r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saatavilla</a:t>
                      </a:r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l"/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KYLLÄ/EI</a:t>
                      </a:r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Onko </a:t>
                      </a:r>
                      <a:r>
                        <a:rPr lang="en-US" sz="1600" b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politiikoilla</a:t>
                      </a:r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tavoitteita</a:t>
                      </a:r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algn="l">
                        <a:spcBef>
                          <a:spcPts val="25"/>
                        </a:spcBef>
                      </a:pPr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KYLLÄ/EI</a:t>
                      </a:r>
                      <a:endParaRPr lang="en-US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2982643"/>
                  </a:ext>
                </a:extLst>
              </a:tr>
              <a:tr h="288284">
                <a:tc>
                  <a:txBody>
                    <a:bodyPr/>
                    <a:lstStyle/>
                    <a:p>
                      <a:pPr marL="92075" marR="237490" indent="6350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1600" b="0" spc="-1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Ilmastonmuutos</a:t>
                      </a:r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6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5535095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en-US" sz="1600" b="0" spc="-1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Päästöt</a:t>
                      </a:r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6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7094075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600" b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Vesi ja meret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3934726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Biodiversiteetti ja ekosysteemit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24929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600" b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Kiertotalous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706093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600" b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Oma työvoima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2676998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600" b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Arvoketjun työntekijät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274243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600" b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Yhteisöt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0625610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600" b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Kuluttajat ja loppukäyttäjät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0516263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600" b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Liiketoiminnan käytännöt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6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5193996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B743388-B8BC-85E1-E0F9-8DC1712AFE96}"/>
              </a:ext>
            </a:extLst>
          </p:cNvPr>
          <p:cNvSpPr txBox="1">
            <a:spLocks/>
          </p:cNvSpPr>
          <p:nvPr/>
        </p:nvSpPr>
        <p:spPr>
          <a:xfrm>
            <a:off x="10592699" y="90581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26–28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78–80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97DD20-4493-8909-1238-B3ACC65B7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163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B3 Energia ja kasvihuonepäästöt: Energiankulutus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B981320-E7A4-4695-5490-08A095C8FC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69472"/>
              </p:ext>
            </p:extLst>
          </p:nvPr>
        </p:nvGraphicFramePr>
        <p:xfrm>
          <a:off x="928814" y="2120456"/>
          <a:ext cx="9943402" cy="330954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41225">
                  <a:extLst>
                    <a:ext uri="{9D8B030D-6E8A-4147-A177-3AD203B41FA5}">
                      <a16:colId xmlns:a16="http://schemas.microsoft.com/office/drawing/2014/main" val="2396680837"/>
                    </a:ext>
                  </a:extLst>
                </a:gridCol>
                <a:gridCol w="2752353">
                  <a:extLst>
                    <a:ext uri="{9D8B030D-6E8A-4147-A177-3AD203B41FA5}">
                      <a16:colId xmlns:a16="http://schemas.microsoft.com/office/drawing/2014/main" val="2181350440"/>
                    </a:ext>
                  </a:extLst>
                </a:gridCol>
                <a:gridCol w="2501098">
                  <a:extLst>
                    <a:ext uri="{9D8B030D-6E8A-4147-A177-3AD203B41FA5}">
                      <a16:colId xmlns:a16="http://schemas.microsoft.com/office/drawing/2014/main" val="1288301405"/>
                    </a:ext>
                  </a:extLst>
                </a:gridCol>
                <a:gridCol w="2948726">
                  <a:extLst>
                    <a:ext uri="{9D8B030D-6E8A-4147-A177-3AD203B41FA5}">
                      <a16:colId xmlns:a16="http://schemas.microsoft.com/office/drawing/2014/main" val="1627548599"/>
                    </a:ext>
                  </a:extLst>
                </a:gridCol>
              </a:tblGrid>
              <a:tr h="919526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62865" algn="l">
                        <a:lnSpc>
                          <a:spcPct val="106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  <a:tabLst>
                          <a:tab pos="1186180" algn="l"/>
                        </a:tabLst>
                      </a:pPr>
                      <a:r>
                        <a:rPr lang="en-US" sz="2000" b="1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Uusiutuvan</a:t>
                      </a:r>
                      <a:r>
                        <a:rPr lang="en-US" sz="2000" b="1" spc="-1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energian</a:t>
                      </a:r>
                      <a:r>
                        <a:rPr lang="en-US" sz="2000" b="1" spc="-1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kulutus</a:t>
                      </a:r>
                      <a:r>
                        <a:rPr lang="en-US" sz="2000" b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(MWh)</a:t>
                      </a:r>
                      <a:endParaRPr lang="fi-FI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95885" algn="l">
                        <a:lnSpc>
                          <a:spcPct val="107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2000" b="1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Uusiutumattoman</a:t>
                      </a:r>
                      <a:r>
                        <a:rPr lang="en-US" sz="2000" b="1" spc="-1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energian</a:t>
                      </a:r>
                      <a:r>
                        <a:rPr lang="en-US" sz="2000" b="1" spc="-1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kulutus</a:t>
                      </a:r>
                      <a:r>
                        <a:rPr lang="en-US" sz="2000" b="1" spc="-1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2000" b="1" spc="-2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MWh)</a:t>
                      </a:r>
                      <a:endParaRPr lang="fi-FI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62865" algn="l">
                        <a:lnSpc>
                          <a:spcPct val="106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  <a:tabLst>
                          <a:tab pos="601345" algn="l"/>
                          <a:tab pos="1196975" algn="l"/>
                        </a:tabLst>
                      </a:pPr>
                      <a:r>
                        <a:rPr lang="en-US" sz="2000" b="1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Energiankulutus</a:t>
                      </a:r>
                      <a:r>
                        <a:rPr lang="en-US" sz="2000" b="1" spc="-1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yhteensä</a:t>
                      </a:r>
                      <a:r>
                        <a:rPr lang="en-US" sz="2000" b="1" spc="-1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vuonna</a:t>
                      </a:r>
                      <a:r>
                        <a:rPr lang="en-US" sz="2000" b="1" spc="-1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20XX </a:t>
                      </a:r>
                      <a:r>
                        <a:rPr lang="en-US" sz="2000" b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(MWh)</a:t>
                      </a:r>
                      <a:endParaRPr lang="fi-FI" sz="2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291694"/>
                  </a:ext>
                </a:extLst>
              </a:tr>
              <a:tr h="791354">
                <a:tc>
                  <a:txBody>
                    <a:bodyPr/>
                    <a:lstStyle/>
                    <a:p>
                      <a:pPr marL="67945" marR="62865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Sähkö</a:t>
                      </a:r>
                      <a:endParaRPr lang="fi-FI" sz="2000" b="1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i-FI" sz="20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" marR="635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i-FI" sz="20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1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i-FI" sz="20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0291841"/>
                  </a:ext>
                </a:extLst>
              </a:tr>
              <a:tr h="784138">
                <a:tc>
                  <a:txBody>
                    <a:bodyPr/>
                    <a:lstStyle/>
                    <a:p>
                      <a:pPr marL="67945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Polttoaineet</a:t>
                      </a:r>
                      <a:endParaRPr lang="fi-FI" sz="2000" b="1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0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0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10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0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829851"/>
                  </a:ext>
                </a:extLst>
              </a:tr>
              <a:tr h="779327">
                <a:tc>
                  <a:txBody>
                    <a:bodyPr/>
                    <a:lstStyle/>
                    <a:p>
                      <a:pPr marL="67945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Yhteensä</a:t>
                      </a:r>
                      <a:endParaRPr lang="fi-FI" sz="2000" b="1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080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0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" marR="635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0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10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0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8515345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F9F90BD-0180-A532-E48A-64E2C4B92F78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29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82–89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EE53CF-3ACA-3120-F5DD-B8773F095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254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B3 Energia ja kasvihuonepäästöt: Kasvihuonepäästöt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9615E94-9CD5-97B0-310C-C5EF459C1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946654"/>
              </p:ext>
            </p:extLst>
          </p:nvPr>
        </p:nvGraphicFramePr>
        <p:xfrm>
          <a:off x="960120" y="1993392"/>
          <a:ext cx="8988552" cy="310517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24249">
                  <a:extLst>
                    <a:ext uri="{9D8B030D-6E8A-4147-A177-3AD203B41FA5}">
                      <a16:colId xmlns:a16="http://schemas.microsoft.com/office/drawing/2014/main" val="3177226828"/>
                    </a:ext>
                  </a:extLst>
                </a:gridCol>
                <a:gridCol w="6464303">
                  <a:extLst>
                    <a:ext uri="{9D8B030D-6E8A-4147-A177-3AD203B41FA5}">
                      <a16:colId xmlns:a16="http://schemas.microsoft.com/office/drawing/2014/main" val="3123917279"/>
                    </a:ext>
                  </a:extLst>
                </a:gridCol>
              </a:tblGrid>
              <a:tr h="747501">
                <a:tc>
                  <a:txBody>
                    <a:bodyPr/>
                    <a:lstStyle/>
                    <a:p>
                      <a:r>
                        <a:rPr lang="en-US" sz="2800" i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2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635" algn="ctr">
                        <a:spcBef>
                          <a:spcPts val="59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Kasvihuonekaasujen</a:t>
                      </a:r>
                      <a:r>
                        <a:rPr lang="en-US" sz="2800" b="1" i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i="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päästöt</a:t>
                      </a:r>
                      <a:r>
                        <a:rPr lang="en-US" sz="2800" b="1" i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i="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vuonna</a:t>
                      </a:r>
                      <a:r>
                        <a:rPr lang="en-US" sz="2800" b="1" i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20XX </a:t>
                      </a:r>
                      <a:r>
                        <a:rPr lang="en-US" sz="2800" b="1" i="0" spc="-1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(tCO2e)</a:t>
                      </a:r>
                      <a:endParaRPr lang="fi-FI" sz="2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853357"/>
                  </a:ext>
                </a:extLst>
              </a:tr>
              <a:tr h="752115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2800" i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Scope</a:t>
                      </a:r>
                      <a:r>
                        <a:rPr lang="en-US" sz="2800" i="0" spc="-35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i="0" spc="-5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fi-FI" sz="2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905" marR="2540" algn="ctr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2887189"/>
                  </a:ext>
                </a:extLst>
              </a:tr>
              <a:tr h="747501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2800" i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Scope</a:t>
                      </a:r>
                      <a:r>
                        <a:rPr lang="en-US" sz="2800" i="0" spc="-35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i="0" spc="-5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i-FI" sz="2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540" marR="635" algn="ctr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7178175"/>
                  </a:ext>
                </a:extLst>
              </a:tr>
              <a:tr h="752115">
                <a:tc>
                  <a:txBody>
                    <a:bodyPr/>
                    <a:lstStyle/>
                    <a:p>
                      <a:pPr marL="67945">
                        <a:spcBef>
                          <a:spcPts val="610"/>
                        </a:spcBef>
                        <a:spcAft>
                          <a:spcPts val="0"/>
                        </a:spcAft>
                      </a:pPr>
                      <a:r>
                        <a:rPr lang="en-US" sz="2800" i="0" spc="-1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Yhteensä</a:t>
                      </a:r>
                      <a:endParaRPr lang="fi-FI" sz="2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905" marR="2540" algn="ctr">
                        <a:spcBef>
                          <a:spcPts val="610"/>
                        </a:spcBef>
                        <a:spcAft>
                          <a:spcPts val="0"/>
                        </a:spcAft>
                      </a:pPr>
                      <a:endParaRPr lang="fi-FI" sz="2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938865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834369C-C097-C911-2D84-E847BDAB5A8B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30–31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90–109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09FC90-4B42-9852-74F1-4614CF3B0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B9CA671-23BA-6BCA-9C00-0636F13E3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0364" y="62878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542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B4 Ilman, veden ja maaperän saastuminen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370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Jos </a:t>
            </a:r>
            <a:r>
              <a:rPr lang="en-US" dirty="0" err="1"/>
              <a:t>yrityksellä</a:t>
            </a:r>
            <a:r>
              <a:rPr lang="en-US" dirty="0"/>
              <a:t> on </a:t>
            </a:r>
            <a:r>
              <a:rPr lang="en-US" dirty="0" err="1"/>
              <a:t>ennestään</a:t>
            </a:r>
            <a:r>
              <a:rPr lang="en-US" dirty="0"/>
              <a:t> </a:t>
            </a:r>
            <a:r>
              <a:rPr lang="en-US" dirty="0" err="1"/>
              <a:t>oikeudellinen</a:t>
            </a:r>
            <a:r>
              <a:rPr lang="en-US" dirty="0"/>
              <a:t> </a:t>
            </a:r>
            <a:r>
              <a:rPr lang="en-US" dirty="0" err="1"/>
              <a:t>velvollisuus</a:t>
            </a:r>
            <a:r>
              <a:rPr lang="en-US" dirty="0"/>
              <a:t> </a:t>
            </a:r>
            <a:r>
              <a:rPr lang="en-US" dirty="0" err="1"/>
              <a:t>raportoida</a:t>
            </a:r>
            <a:r>
              <a:rPr lang="en-US" dirty="0"/>
              <a:t> </a:t>
            </a:r>
            <a:r>
              <a:rPr lang="en-US" dirty="0" err="1"/>
              <a:t>päästönsä</a:t>
            </a:r>
            <a:r>
              <a:rPr lang="en-US" dirty="0"/>
              <a:t> </a:t>
            </a:r>
            <a:r>
              <a:rPr lang="en-US" dirty="0" err="1"/>
              <a:t>ilmaan</a:t>
            </a:r>
            <a:r>
              <a:rPr lang="en-US" dirty="0"/>
              <a:t>, </a:t>
            </a:r>
            <a:r>
              <a:rPr lang="en-US" dirty="0" err="1"/>
              <a:t>veteen</a:t>
            </a:r>
            <a:r>
              <a:rPr lang="en-US" dirty="0"/>
              <a:t> tai </a:t>
            </a:r>
            <a:r>
              <a:rPr lang="en-US" dirty="0" err="1"/>
              <a:t>maaperään</a:t>
            </a:r>
            <a:r>
              <a:rPr lang="en-US" dirty="0"/>
              <a:t> tai </a:t>
            </a:r>
            <a:r>
              <a:rPr lang="en-US" dirty="0" err="1"/>
              <a:t>jos</a:t>
            </a:r>
            <a:r>
              <a:rPr lang="en-US" dirty="0"/>
              <a:t> se </a:t>
            </a:r>
            <a:r>
              <a:rPr lang="en-US" dirty="0" err="1"/>
              <a:t>vapaaehtoisesti</a:t>
            </a:r>
            <a:r>
              <a:rPr lang="en-US" dirty="0"/>
              <a:t> </a:t>
            </a:r>
            <a:r>
              <a:rPr lang="en-US" dirty="0" err="1"/>
              <a:t>raportoi</a:t>
            </a:r>
            <a:r>
              <a:rPr lang="en-US" dirty="0"/>
              <a:t> </a:t>
            </a:r>
            <a:r>
              <a:rPr lang="en-US" dirty="0" err="1"/>
              <a:t>niitä</a:t>
            </a:r>
            <a:r>
              <a:rPr lang="en-US" dirty="0"/>
              <a:t> </a:t>
            </a:r>
            <a:r>
              <a:rPr lang="en-US" dirty="0" err="1"/>
              <a:t>ympäristöhallintajärjestelmän</a:t>
            </a:r>
            <a:r>
              <a:rPr lang="en-US" dirty="0"/>
              <a:t> (EMAS) </a:t>
            </a:r>
            <a:r>
              <a:rPr lang="en-US" dirty="0" err="1"/>
              <a:t>perusteella</a:t>
            </a:r>
            <a:r>
              <a:rPr lang="en-US" dirty="0"/>
              <a:t>, </a:t>
            </a:r>
            <a:r>
              <a:rPr lang="en-US" dirty="0" err="1"/>
              <a:t>niiden</a:t>
            </a:r>
            <a:r>
              <a:rPr lang="en-US" dirty="0"/>
              <a:t> </a:t>
            </a:r>
            <a:r>
              <a:rPr lang="en-US" dirty="0" err="1"/>
              <a:t>määrä</a:t>
            </a:r>
            <a:r>
              <a:rPr lang="en-US" dirty="0"/>
              <a:t> </a:t>
            </a:r>
            <a:r>
              <a:rPr lang="en-US" dirty="0" err="1"/>
              <a:t>kuvataan</a:t>
            </a:r>
            <a:r>
              <a:rPr lang="en-US" dirty="0"/>
              <a:t> </a:t>
            </a:r>
            <a:r>
              <a:rPr lang="en-US" dirty="0" err="1"/>
              <a:t>tässä</a:t>
            </a:r>
            <a:r>
              <a:rPr lang="en-US" dirty="0"/>
              <a:t> </a:t>
            </a:r>
            <a:r>
              <a:rPr lang="en-US" dirty="0" err="1"/>
              <a:t>erikseen</a:t>
            </a:r>
            <a:r>
              <a:rPr lang="en-US" dirty="0"/>
              <a:t> </a:t>
            </a:r>
            <a:r>
              <a:rPr lang="en-US" dirty="0" err="1"/>
              <a:t>kunkin</a:t>
            </a:r>
            <a:r>
              <a:rPr lang="en-US" dirty="0"/>
              <a:t> </a:t>
            </a:r>
            <a:r>
              <a:rPr lang="en-US" dirty="0" err="1"/>
              <a:t>päästölajin</a:t>
            </a:r>
            <a:r>
              <a:rPr lang="en-US" dirty="0"/>
              <a:t> </a:t>
            </a:r>
            <a:r>
              <a:rPr lang="en-US" dirty="0" err="1"/>
              <a:t>osalta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fi-FI" dirty="0"/>
              <a:t>Jos tiedot ovat julkisesti saatavilla, tähän voi laittaa niiden URL-linkin.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DC2ECBB-044F-DD3E-5873-0B01832E8D1F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32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110–133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9C529-DD68-C4C5-828E-04405A19E9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64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B5 Biodiversiteetti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3707"/>
            <a:ext cx="10515600" cy="2050197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Yrityksen on kuvattava ne kohteensa, jotka sijaitsevat luonnon monimuotoisuuden kannalta herkillä alueilla tai näiden läheisyydessä. Kyse on mm. Natura 2000 -alueista, Unescon maailmanperintökohteista ja biologisen monimuotoisuuden avainalueista.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3CB6D3-ACBA-5DCE-FAB8-C8879E115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110484"/>
              </p:ext>
            </p:extLst>
          </p:nvPr>
        </p:nvGraphicFramePr>
        <p:xfrm>
          <a:off x="983360" y="3876067"/>
          <a:ext cx="10263759" cy="15900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384406">
                  <a:extLst>
                    <a:ext uri="{9D8B030D-6E8A-4147-A177-3AD203B41FA5}">
                      <a16:colId xmlns:a16="http://schemas.microsoft.com/office/drawing/2014/main" val="3745269646"/>
                    </a:ext>
                  </a:extLst>
                </a:gridCol>
                <a:gridCol w="1377970">
                  <a:extLst>
                    <a:ext uri="{9D8B030D-6E8A-4147-A177-3AD203B41FA5}">
                      <a16:colId xmlns:a16="http://schemas.microsoft.com/office/drawing/2014/main" val="553971631"/>
                    </a:ext>
                  </a:extLst>
                </a:gridCol>
                <a:gridCol w="3649201">
                  <a:extLst>
                    <a:ext uri="{9D8B030D-6E8A-4147-A177-3AD203B41FA5}">
                      <a16:colId xmlns:a16="http://schemas.microsoft.com/office/drawing/2014/main" val="21649113"/>
                    </a:ext>
                  </a:extLst>
                </a:gridCol>
                <a:gridCol w="2852182">
                  <a:extLst>
                    <a:ext uri="{9D8B030D-6E8A-4147-A177-3AD203B41FA5}">
                      <a16:colId xmlns:a16="http://schemas.microsoft.com/office/drawing/2014/main" val="2838444522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6794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-1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Kohde</a:t>
                      </a:r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-2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Pinta-ala (</a:t>
                      </a:r>
                      <a:r>
                        <a:rPr lang="en-US" sz="1800" b="1" spc="-2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hehtaaria</a:t>
                      </a:r>
                      <a:r>
                        <a:rPr lang="en-US" sz="1800" b="1" spc="-2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21526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Luonnon</a:t>
                      </a: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monimuotoisuuden</a:t>
                      </a: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kannalta</a:t>
                      </a: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herkkä</a:t>
                      </a: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-1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Sijainti</a:t>
                      </a:r>
                      <a:r>
                        <a:rPr lang="en-US" sz="1800" b="1" spc="-1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spc="-1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herkällä</a:t>
                      </a:r>
                      <a:r>
                        <a:rPr lang="en-US" sz="1800" b="1" spc="-1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spc="-1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alueella</a:t>
                      </a:r>
                      <a:r>
                        <a:rPr lang="en-US" sz="1800" b="1" spc="-1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tai </a:t>
                      </a:r>
                      <a:r>
                        <a:rPr lang="en-US" sz="1800" b="1" spc="-1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</a:t>
                      </a:r>
                      <a:r>
                        <a:rPr lang="en-US" sz="1800" b="1" spc="-1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spc="-1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lähellä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4361405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6794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Maa / kohde</a:t>
                      </a:r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21526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84814262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6794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Maa / kohde</a:t>
                      </a:r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21526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36585659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FDF36AC-E315-6D54-402B-9D4AC0677505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33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134–137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C8AE01-D0AB-08D6-AC4C-62F3D99BA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879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B5 Maankäyttö (vapaaehtoinen)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C8A9B90-CE21-6CE2-EFA6-0871A324E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330923"/>
              </p:ext>
            </p:extLst>
          </p:nvPr>
        </p:nvGraphicFramePr>
        <p:xfrm>
          <a:off x="940054" y="1690688"/>
          <a:ext cx="10325354" cy="38366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754122">
                  <a:extLst>
                    <a:ext uri="{9D8B030D-6E8A-4147-A177-3AD203B41FA5}">
                      <a16:colId xmlns:a16="http://schemas.microsoft.com/office/drawing/2014/main" val="4224986733"/>
                    </a:ext>
                  </a:extLst>
                </a:gridCol>
                <a:gridCol w="2238273">
                  <a:extLst>
                    <a:ext uri="{9D8B030D-6E8A-4147-A177-3AD203B41FA5}">
                      <a16:colId xmlns:a16="http://schemas.microsoft.com/office/drawing/2014/main" val="2122788314"/>
                    </a:ext>
                  </a:extLst>
                </a:gridCol>
                <a:gridCol w="2583926">
                  <a:extLst>
                    <a:ext uri="{9D8B030D-6E8A-4147-A177-3AD203B41FA5}">
                      <a16:colId xmlns:a16="http://schemas.microsoft.com/office/drawing/2014/main" val="886455422"/>
                    </a:ext>
                  </a:extLst>
                </a:gridCol>
                <a:gridCol w="2749033">
                  <a:extLst>
                    <a:ext uri="{9D8B030D-6E8A-4147-A177-3AD203B41FA5}">
                      <a16:colId xmlns:a16="http://schemas.microsoft.com/office/drawing/2014/main" val="428829711"/>
                    </a:ext>
                  </a:extLst>
                </a:gridCol>
              </a:tblGrid>
              <a:tr h="520700">
                <a:tc rowSpan="2"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Bef>
                          <a:spcPts val="370"/>
                        </a:spcBef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fi-FI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Maankäytön muoto</a:t>
                      </a:r>
                      <a:endParaRPr lang="fi-FI" sz="18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540" algn="ctr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-2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Pinta-ala</a:t>
                      </a:r>
                      <a:endParaRPr lang="fi-FI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540" marR="635" algn="ctr">
                        <a:spcBef>
                          <a:spcPts val="605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80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hehtaaria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tai </a:t>
                      </a:r>
                      <a:r>
                        <a:rPr lang="en-US" sz="180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neliömetriä</a:t>
                      </a:r>
                      <a:r>
                        <a:rPr lang="en-US" sz="1800" spc="-25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171644"/>
                  </a:ext>
                </a:extLst>
              </a:tr>
              <a:tr h="298450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727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Edellinen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</a:t>
                      </a:r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987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Raportointivuosi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prosentteina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9086861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67945" marR="25717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jolla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alkuperäinen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maaperä</a:t>
                      </a: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on </a:t>
                      </a: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peitetty</a:t>
                      </a:r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05689955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67945" marR="25717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Luontoa säilyttävät tai ennallistavat alueet yrityksen omissa kohteissa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62802495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67945" marR="25717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Luontoa säilyttävät tai ennallistavat alueet muualla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99434963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67945" marR="25717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Maankäyttö yhteensä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90487887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CDA039A-FBCB-D0CC-9B82-7AAF0CC488D9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34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138–141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A0F904-57D9-891D-F4A3-812EC46805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21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B6 Vesi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370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Yrityksen kokonaisvedenotto kuutiometreinä eli veden määrä, joka on otettu organisaation (tai laitoksen) rajojen sisäpuolelle: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5540D2E-DE0F-673F-28D8-A0BBE7EB1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536147"/>
              </p:ext>
            </p:extLst>
          </p:nvPr>
        </p:nvGraphicFramePr>
        <p:xfrm>
          <a:off x="1012158" y="2698901"/>
          <a:ext cx="10167684" cy="204096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436357">
                  <a:extLst>
                    <a:ext uri="{9D8B030D-6E8A-4147-A177-3AD203B41FA5}">
                      <a16:colId xmlns:a16="http://schemas.microsoft.com/office/drawing/2014/main" val="3385558705"/>
                    </a:ext>
                  </a:extLst>
                </a:gridCol>
                <a:gridCol w="2974641">
                  <a:extLst>
                    <a:ext uri="{9D8B030D-6E8A-4147-A177-3AD203B41FA5}">
                      <a16:colId xmlns:a16="http://schemas.microsoft.com/office/drawing/2014/main" val="1637482448"/>
                    </a:ext>
                  </a:extLst>
                </a:gridCol>
                <a:gridCol w="3756686">
                  <a:extLst>
                    <a:ext uri="{9D8B030D-6E8A-4147-A177-3AD203B41FA5}">
                      <a16:colId xmlns:a16="http://schemas.microsoft.com/office/drawing/2014/main" val="2003854353"/>
                    </a:ext>
                  </a:extLst>
                </a:gridCol>
              </a:tblGrid>
              <a:tr h="820424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1470" algn="l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Vedenotto</a:t>
                      </a:r>
                      <a:endParaRPr lang="fi-FI" sz="1800" b="1" spc="-1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31470" algn="l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en-US" sz="180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Esim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80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kuutiometreinä</a:t>
                      </a:r>
                      <a:endParaRPr lang="fi-FI" sz="1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85775" algn="l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Vedenkulutus</a:t>
                      </a:r>
                      <a:endParaRPr lang="fi-FI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79425" algn="l">
                        <a:spcBef>
                          <a:spcPts val="810"/>
                        </a:spcBef>
                        <a:spcAft>
                          <a:spcPts val="0"/>
                        </a:spcAft>
                      </a:pPr>
                      <a:r>
                        <a:rPr lang="en-US" sz="180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Esim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en-US" sz="180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kuutiometreinä</a:t>
                      </a:r>
                      <a:endParaRPr lang="fi-FI" sz="1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15580287"/>
                  </a:ext>
                </a:extLst>
              </a:tr>
              <a:tr h="450509">
                <a:tc>
                  <a:txBody>
                    <a:bodyPr/>
                    <a:lstStyle/>
                    <a:p>
                      <a:pPr marL="8890" algn="l">
                        <a:spcBef>
                          <a:spcPts val="68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Kaikki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kohteet</a:t>
                      </a:r>
                      <a:endParaRPr lang="fi-FI" sz="1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36412608"/>
                  </a:ext>
                </a:extLst>
              </a:tr>
              <a:tr h="770029">
                <a:tc>
                  <a:txBody>
                    <a:bodyPr/>
                    <a:lstStyle/>
                    <a:p>
                      <a:pPr marL="8890" algn="l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Kohteet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alueilla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jotka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kärsivät</a:t>
                      </a:r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vesipulasta</a:t>
                      </a:r>
                      <a:endParaRPr lang="fi-FI" sz="1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83473841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E21808E-FD74-EF1B-CFD7-9CB16B7166FC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35–36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142–158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FCA727-B78E-FAFF-B687-931A2C4CD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287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B7 Kiertotalous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1EA90CD-BA62-2CDB-3CC7-5FFD450CDC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156299"/>
              </p:ext>
            </p:extLst>
          </p:nvPr>
        </p:nvGraphicFramePr>
        <p:xfrm>
          <a:off x="838200" y="1825625"/>
          <a:ext cx="11085576" cy="3510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71394">
                  <a:extLst>
                    <a:ext uri="{9D8B030D-6E8A-4147-A177-3AD203B41FA5}">
                      <a16:colId xmlns:a16="http://schemas.microsoft.com/office/drawing/2014/main" val="2652229642"/>
                    </a:ext>
                  </a:extLst>
                </a:gridCol>
                <a:gridCol w="2771394">
                  <a:extLst>
                    <a:ext uri="{9D8B030D-6E8A-4147-A177-3AD203B41FA5}">
                      <a16:colId xmlns:a16="http://schemas.microsoft.com/office/drawing/2014/main" val="2627091287"/>
                    </a:ext>
                  </a:extLst>
                </a:gridCol>
                <a:gridCol w="2771394">
                  <a:extLst>
                    <a:ext uri="{9D8B030D-6E8A-4147-A177-3AD203B41FA5}">
                      <a16:colId xmlns:a16="http://schemas.microsoft.com/office/drawing/2014/main" val="3441770393"/>
                    </a:ext>
                  </a:extLst>
                </a:gridCol>
                <a:gridCol w="2771394">
                  <a:extLst>
                    <a:ext uri="{9D8B030D-6E8A-4147-A177-3AD203B41FA5}">
                      <a16:colId xmlns:a16="http://schemas.microsoft.com/office/drawing/2014/main" val="2715895164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fi-FI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Jätteen määrä (esim. tonneja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57993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fi-FI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Jätteen kokonaismäärä, josta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3516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Kierrätykseen tai uudelleen käytettäväksi ohjattu jäte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Hävitetty jäte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290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Ei-vaaralliset jätteet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120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Jätteen laji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920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Jätteen laji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063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Vaaralliset jätteet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903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Jätteen laji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867033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E5CBFE-8EA1-B982-FAF9-93C5EA6858AE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37–38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159–174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273939-F858-9483-9A7E-86D17DDD5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3568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B8 Työvoima: Perustiedot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106AF1B-D05F-44DF-1F19-C3F147D81F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348824"/>
              </p:ext>
            </p:extLst>
          </p:nvPr>
        </p:nvGraphicFramePr>
        <p:xfrm>
          <a:off x="974216" y="1690688"/>
          <a:ext cx="10666096" cy="40684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4813936">
                  <a:extLst>
                    <a:ext uri="{9D8B030D-6E8A-4147-A177-3AD203B41FA5}">
                      <a16:colId xmlns:a16="http://schemas.microsoft.com/office/drawing/2014/main" val="2725728340"/>
                    </a:ext>
                  </a:extLst>
                </a:gridCol>
                <a:gridCol w="5852160">
                  <a:extLst>
                    <a:ext uri="{9D8B030D-6E8A-4147-A177-3AD203B41FA5}">
                      <a16:colId xmlns:a16="http://schemas.microsoft.com/office/drawing/2014/main" val="888800621"/>
                    </a:ext>
                  </a:extLst>
                </a:gridCol>
              </a:tblGrid>
              <a:tr h="412432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Työsopimuksen</a:t>
                      </a: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muoto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Työntekijöiden</a:t>
                      </a: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määrä</a:t>
                      </a: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henkilöä</a:t>
                      </a: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tai </a:t>
                      </a:r>
                      <a:r>
                        <a:rPr lang="en-US" sz="1800" b="1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henkilötyövuotta</a:t>
                      </a: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82938602"/>
                  </a:ext>
                </a:extLst>
              </a:tr>
              <a:tr h="382492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Määräaikainen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88028739"/>
                  </a:ext>
                </a:extLst>
              </a:tr>
              <a:tr h="336772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Toistaiseksi voimassa oleva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20763569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Yhteensä</a:t>
                      </a: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53381327"/>
                  </a:ext>
                </a:extLst>
              </a:tr>
              <a:tr h="349028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Sukupuoli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7219810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 b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Mies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6939264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 b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Nainen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88737108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 b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Muu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75948070"/>
                  </a:ext>
                </a:extLst>
              </a:tr>
              <a:tr h="356616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 b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Ei tietoa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7518046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 b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Yhteensä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6149048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fi-FI" sz="18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Henkilöstön vaihtuvuus raportointivuonna (jos vähintään 50 työntekijää)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665326516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499CE97-C889-08AC-362E-7AD569C6025D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39–40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175–183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BEE7C3-B5EF-1E3D-37AC-A8C2806B0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3084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B9 Työvoima: Terveys ja turvallisuus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584" y="1956815"/>
            <a:ext cx="10515600" cy="1472185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Raportoitujen työtapaturmien määrä:</a:t>
            </a:r>
          </a:p>
          <a:p>
            <a:pPr marL="0" indent="0">
              <a:buNone/>
            </a:pPr>
            <a:r>
              <a:rPr lang="fi-FI" dirty="0"/>
              <a:t>Työtapaturmien ja ammattitautien aiheuttamien kuolemantapausten määrä: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0A4BD97-2031-52DB-F8A7-A551FF27716C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41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184–191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727BA6-295F-F8C3-CFE1-BC5FD836B1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25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Tämän dokumentin rakenne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328"/>
            <a:ext cx="10253472" cy="4623717"/>
          </a:xfrm>
        </p:spPr>
        <p:txBody>
          <a:bodyPr>
            <a:normAutofit/>
          </a:bodyPr>
          <a:lstStyle/>
          <a:p>
            <a:r>
              <a:rPr lang="fi-FI" dirty="0"/>
              <a:t>Diat 1–6: Johdanto ja ohjeet</a:t>
            </a:r>
          </a:p>
          <a:p>
            <a:r>
              <a:rPr lang="fi-FI" dirty="0"/>
              <a:t>Diat 7–21: VSME-standardin perusmoduulin (Basic </a:t>
            </a:r>
            <a:r>
              <a:rPr lang="fi-FI" dirty="0" err="1"/>
              <a:t>Module</a:t>
            </a:r>
            <a:r>
              <a:rPr lang="fi-FI" dirty="0"/>
              <a:t>) mukaiset raportointikohteet</a:t>
            </a:r>
          </a:p>
          <a:p>
            <a:r>
              <a:rPr lang="fi-FI" dirty="0"/>
              <a:t>Diat 22–31: VSME-standardin laajennetun moduulin (Comprehensive </a:t>
            </a:r>
            <a:r>
              <a:rPr lang="fi-FI" dirty="0" err="1"/>
              <a:t>Module</a:t>
            </a:r>
            <a:r>
              <a:rPr lang="fi-FI" dirty="0"/>
              <a:t>) mukaiset raportointikohteet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B1FE08-C099-B935-C2A6-98B6D10F7D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060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B10 Työvoima: Palkkaus, työehto-sopimusneuvottelut ja koulutus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5103"/>
            <a:ext cx="10515600" cy="41299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Saavatko</a:t>
            </a:r>
            <a:r>
              <a:rPr lang="en-US" dirty="0"/>
              <a:t> </a:t>
            </a:r>
            <a:r>
              <a:rPr lang="en-US" dirty="0" err="1"/>
              <a:t>työntekijät</a:t>
            </a:r>
            <a:r>
              <a:rPr lang="en-US" dirty="0"/>
              <a:t> </a:t>
            </a:r>
            <a:r>
              <a:rPr lang="en-US" dirty="0" err="1"/>
              <a:t>vähintään</a:t>
            </a:r>
            <a:r>
              <a:rPr lang="en-US" dirty="0"/>
              <a:t> </a:t>
            </a:r>
            <a:r>
              <a:rPr lang="en-US" dirty="0" err="1"/>
              <a:t>lainsäädännön</a:t>
            </a:r>
            <a:r>
              <a:rPr lang="en-US" dirty="0"/>
              <a:t> tai </a:t>
            </a:r>
            <a:r>
              <a:rPr lang="en-US" dirty="0" err="1"/>
              <a:t>työehtosopimuksen</a:t>
            </a:r>
            <a:r>
              <a:rPr lang="en-US" dirty="0"/>
              <a:t> </a:t>
            </a:r>
            <a:r>
              <a:rPr lang="en-US" dirty="0" err="1"/>
              <a:t>mukaista</a:t>
            </a:r>
            <a:r>
              <a:rPr lang="en-US" dirty="0"/>
              <a:t> </a:t>
            </a:r>
            <a:r>
              <a:rPr lang="en-US" dirty="0" err="1"/>
              <a:t>minimipalkkaa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 err="1"/>
              <a:t>Naisten</a:t>
            </a:r>
            <a:r>
              <a:rPr lang="en-US" dirty="0"/>
              <a:t> ja </a:t>
            </a:r>
            <a:r>
              <a:rPr lang="en-US" dirty="0" err="1"/>
              <a:t>miesten</a:t>
            </a:r>
            <a:r>
              <a:rPr lang="en-US" dirty="0"/>
              <a:t> </a:t>
            </a:r>
            <a:r>
              <a:rPr lang="en-US" dirty="0" err="1"/>
              <a:t>palkkaero</a:t>
            </a:r>
            <a:r>
              <a:rPr lang="en-US" dirty="0"/>
              <a:t> </a:t>
            </a:r>
            <a:r>
              <a:rPr lang="en-US" dirty="0" err="1"/>
              <a:t>prosentteina</a:t>
            </a:r>
            <a:r>
              <a:rPr lang="en-US" dirty="0"/>
              <a:t> (</a:t>
            </a:r>
            <a:r>
              <a:rPr lang="en-US" dirty="0" err="1"/>
              <a:t>tämän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jättää</a:t>
            </a:r>
            <a:r>
              <a:rPr lang="en-US" dirty="0"/>
              <a:t> </a:t>
            </a:r>
            <a:r>
              <a:rPr lang="en-US" dirty="0" err="1"/>
              <a:t>raportoimatta</a:t>
            </a:r>
            <a:r>
              <a:rPr lang="en-US" dirty="0"/>
              <a:t>, </a:t>
            </a:r>
            <a:r>
              <a:rPr lang="en-US" dirty="0" err="1"/>
              <a:t>jos</a:t>
            </a:r>
            <a:r>
              <a:rPr lang="en-US" dirty="0"/>
              <a:t> </a:t>
            </a:r>
            <a:r>
              <a:rPr lang="en-US" dirty="0" err="1"/>
              <a:t>työntekijöitä</a:t>
            </a:r>
            <a:r>
              <a:rPr lang="en-US" dirty="0"/>
              <a:t> on alle 150):</a:t>
            </a:r>
          </a:p>
          <a:p>
            <a:pPr marL="0" indent="0">
              <a:buNone/>
            </a:pPr>
            <a:r>
              <a:rPr lang="en-US" dirty="0" err="1"/>
              <a:t>Työehtosopimuksen</a:t>
            </a:r>
            <a:r>
              <a:rPr lang="en-US" dirty="0"/>
              <a:t> </a:t>
            </a:r>
            <a:r>
              <a:rPr lang="en-US" dirty="0" err="1"/>
              <a:t>piirissä</a:t>
            </a:r>
            <a:r>
              <a:rPr lang="en-US" dirty="0"/>
              <a:t> </a:t>
            </a:r>
            <a:r>
              <a:rPr lang="en-US" dirty="0" err="1"/>
              <a:t>olevien</a:t>
            </a:r>
            <a:r>
              <a:rPr lang="en-US" dirty="0"/>
              <a:t> </a:t>
            </a:r>
            <a:r>
              <a:rPr lang="en-US" dirty="0" err="1"/>
              <a:t>työntekijöiden</a:t>
            </a:r>
            <a:r>
              <a:rPr lang="en-US" dirty="0"/>
              <a:t> </a:t>
            </a:r>
            <a:r>
              <a:rPr lang="en-US" dirty="0" err="1"/>
              <a:t>osuus</a:t>
            </a:r>
            <a:r>
              <a:rPr lang="en-US" dirty="0"/>
              <a:t> </a:t>
            </a:r>
            <a:r>
              <a:rPr lang="en-US" dirty="0" err="1"/>
              <a:t>prosentteina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Työntekijöiden</a:t>
            </a:r>
            <a:r>
              <a:rPr lang="en-US" dirty="0"/>
              <a:t> </a:t>
            </a:r>
            <a:r>
              <a:rPr lang="en-US" dirty="0" err="1"/>
              <a:t>koulutustuntien</a:t>
            </a:r>
            <a:r>
              <a:rPr lang="en-US" dirty="0"/>
              <a:t> </a:t>
            </a:r>
            <a:r>
              <a:rPr lang="en-US" dirty="0" err="1"/>
              <a:t>määrä</a:t>
            </a:r>
            <a:r>
              <a:rPr lang="en-US" dirty="0"/>
              <a:t> </a:t>
            </a:r>
            <a:r>
              <a:rPr lang="en-US" dirty="0" err="1"/>
              <a:t>keskimäärin</a:t>
            </a:r>
            <a:r>
              <a:rPr lang="en-US" dirty="0"/>
              <a:t>:</a:t>
            </a:r>
          </a:p>
          <a:p>
            <a:r>
              <a:rPr lang="en-US" dirty="0" err="1"/>
              <a:t>Naiset</a:t>
            </a:r>
            <a:r>
              <a:rPr lang="en-US" dirty="0"/>
              <a:t>:</a:t>
            </a:r>
          </a:p>
          <a:p>
            <a:r>
              <a:rPr lang="en-US" dirty="0" err="1"/>
              <a:t>Miehet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FA5539C-D55A-DBF3-FF10-50B979F4F9E1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42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192–205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93AF6F-6308-4ED8-9894-DA5A0A9B7B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155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31300" cy="1325563"/>
          </a:xfrm>
        </p:spPr>
        <p:txBody>
          <a:bodyPr>
            <a:normAutofit/>
          </a:bodyPr>
          <a:lstStyle/>
          <a:p>
            <a:r>
              <a:rPr lang="fi-FI" dirty="0"/>
              <a:t>B11 Tuomiot ja sakot korruptiosta ja lahjonnasta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099"/>
            <a:ext cx="10515600" cy="3907945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Yritykselle korruptiosta tai lahjonnasta annettujen tuomioiden määrä:</a:t>
            </a:r>
          </a:p>
          <a:p>
            <a:pPr marL="0" indent="0">
              <a:buNone/>
            </a:pPr>
            <a:r>
              <a:rPr lang="fi-FI" dirty="0"/>
              <a:t>Yritykselle korruptiosta tai lahjonnasta määrättyjen sakkojen rahamäärä: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BE6540E-929A-8E22-0BE8-41D6DC616678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43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206–209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F05025-A1A6-7321-CCDB-1E75B8A88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445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7138F-51B5-399A-3EC8-5342B675F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fi-FI" dirty="0"/>
              <a:t>Laajennettu moduuli</a:t>
            </a:r>
          </a:p>
        </p:txBody>
      </p:sp>
    </p:spTree>
    <p:extLst>
      <p:ext uri="{BB962C8B-B14F-4D97-AF65-F5344CB8AC3E}">
        <p14:creationId xmlns:p14="http://schemas.microsoft.com/office/powerpoint/2010/main" val="26896830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C1 </a:t>
            </a:r>
            <a:r>
              <a:rPr lang="en-US" dirty="0" err="1"/>
              <a:t>Strategia</a:t>
            </a:r>
            <a:r>
              <a:rPr lang="en-US" dirty="0"/>
              <a:t>: </a:t>
            </a:r>
            <a:r>
              <a:rPr lang="en-US" dirty="0" err="1"/>
              <a:t>Liiketoimintamalli</a:t>
            </a:r>
            <a:r>
              <a:rPr lang="en-US" dirty="0"/>
              <a:t> ja </a:t>
            </a:r>
            <a:r>
              <a:rPr lang="en-US" dirty="0" err="1"/>
              <a:t>kestävyyteen</a:t>
            </a:r>
            <a:r>
              <a:rPr lang="en-US" dirty="0"/>
              <a:t> </a:t>
            </a:r>
            <a:r>
              <a:rPr lang="en-US" dirty="0" err="1"/>
              <a:t>liittyvät</a:t>
            </a:r>
            <a:r>
              <a:rPr lang="en-US" dirty="0"/>
              <a:t> </a:t>
            </a:r>
            <a:r>
              <a:rPr lang="en-US" dirty="0" err="1"/>
              <a:t>aloitteet</a:t>
            </a:r>
            <a:endParaRPr lang="fi-FI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6815"/>
            <a:ext cx="10515600" cy="41482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Yrityksen</a:t>
            </a:r>
            <a:r>
              <a:rPr lang="en-US" dirty="0"/>
              <a:t> </a:t>
            </a:r>
            <a:r>
              <a:rPr lang="en-US" dirty="0" err="1"/>
              <a:t>tarjoamien</a:t>
            </a:r>
            <a:r>
              <a:rPr lang="en-US" dirty="0"/>
              <a:t> </a:t>
            </a:r>
            <a:r>
              <a:rPr lang="en-US" dirty="0" err="1"/>
              <a:t>tuote</a:t>
            </a:r>
            <a:r>
              <a:rPr lang="en-US" dirty="0"/>
              <a:t>- ja </a:t>
            </a:r>
            <a:r>
              <a:rPr lang="en-US" dirty="0" err="1"/>
              <a:t>palveluryhmien</a:t>
            </a:r>
            <a:r>
              <a:rPr lang="en-US" dirty="0"/>
              <a:t> </a:t>
            </a:r>
            <a:r>
              <a:rPr lang="en-US" dirty="0" err="1"/>
              <a:t>kuvaus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 err="1"/>
              <a:t>Millä</a:t>
            </a:r>
            <a:r>
              <a:rPr lang="en-US" dirty="0"/>
              <a:t> </a:t>
            </a:r>
            <a:r>
              <a:rPr lang="en-US" dirty="0" err="1"/>
              <a:t>markkinoilla</a:t>
            </a:r>
            <a:r>
              <a:rPr lang="en-US" dirty="0"/>
              <a:t> </a:t>
            </a:r>
            <a:r>
              <a:rPr lang="en-US" dirty="0" err="1"/>
              <a:t>yritys</a:t>
            </a:r>
            <a:r>
              <a:rPr lang="en-US" dirty="0"/>
              <a:t> </a:t>
            </a:r>
            <a:r>
              <a:rPr lang="en-US" dirty="0" err="1"/>
              <a:t>toimii</a:t>
            </a:r>
            <a:r>
              <a:rPr lang="en-US" dirty="0"/>
              <a:t> (B2B/B2C, </a:t>
            </a:r>
            <a:r>
              <a:rPr lang="en-US" dirty="0" err="1"/>
              <a:t>tukkukauppa</a:t>
            </a:r>
            <a:r>
              <a:rPr lang="en-US" dirty="0"/>
              <a:t>, </a:t>
            </a:r>
            <a:r>
              <a:rPr lang="en-US" dirty="0" err="1"/>
              <a:t>jälleenmyynti</a:t>
            </a:r>
            <a:r>
              <a:rPr lang="en-US" dirty="0"/>
              <a:t>, </a:t>
            </a:r>
            <a:r>
              <a:rPr lang="en-US" dirty="0" err="1"/>
              <a:t>maat</a:t>
            </a:r>
            <a:r>
              <a:rPr lang="en-US" dirty="0"/>
              <a:t>): </a:t>
            </a:r>
          </a:p>
          <a:p>
            <a:pPr marL="0" indent="0">
              <a:buNone/>
            </a:pPr>
            <a:r>
              <a:rPr lang="en-US" dirty="0" err="1"/>
              <a:t>Tärkeimmät</a:t>
            </a:r>
            <a:r>
              <a:rPr lang="en-US" dirty="0"/>
              <a:t> </a:t>
            </a:r>
            <a:r>
              <a:rPr lang="en-US" dirty="0" err="1"/>
              <a:t>liikesuhteet</a:t>
            </a:r>
            <a:r>
              <a:rPr lang="en-US" dirty="0"/>
              <a:t> (</a:t>
            </a:r>
            <a:r>
              <a:rPr lang="en-US" dirty="0" err="1"/>
              <a:t>tärkeät</a:t>
            </a:r>
            <a:r>
              <a:rPr lang="en-US" dirty="0"/>
              <a:t> </a:t>
            </a:r>
            <a:r>
              <a:rPr lang="en-US" dirty="0" err="1"/>
              <a:t>toimittajat</a:t>
            </a:r>
            <a:r>
              <a:rPr lang="en-US" dirty="0"/>
              <a:t>, </a:t>
            </a:r>
            <a:r>
              <a:rPr lang="en-US" dirty="0" err="1"/>
              <a:t>asiakkaat</a:t>
            </a:r>
            <a:r>
              <a:rPr lang="en-US" dirty="0"/>
              <a:t>, </a:t>
            </a:r>
            <a:r>
              <a:rPr lang="en-US" dirty="0" err="1"/>
              <a:t>jakelukanavat</a:t>
            </a:r>
            <a:r>
              <a:rPr lang="en-US" dirty="0"/>
              <a:t> ja </a:t>
            </a:r>
            <a:r>
              <a:rPr lang="en-US" dirty="0" err="1"/>
              <a:t>kuluttajat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Kuvaus</a:t>
            </a:r>
            <a:r>
              <a:rPr lang="en-US" dirty="0"/>
              <a:t> </a:t>
            </a:r>
            <a:r>
              <a:rPr lang="en-US" dirty="0" err="1"/>
              <a:t>strategiaan</a:t>
            </a:r>
            <a:r>
              <a:rPr lang="en-US" dirty="0"/>
              <a:t> </a:t>
            </a:r>
            <a:r>
              <a:rPr lang="en-US" dirty="0" err="1"/>
              <a:t>sisältyvistä</a:t>
            </a:r>
            <a:r>
              <a:rPr lang="en-US" dirty="0"/>
              <a:t> </a:t>
            </a:r>
            <a:r>
              <a:rPr lang="en-US" dirty="0" err="1"/>
              <a:t>kestävyyteen</a:t>
            </a:r>
            <a:r>
              <a:rPr lang="en-US" dirty="0"/>
              <a:t> </a:t>
            </a:r>
            <a:r>
              <a:rPr lang="en-US" dirty="0" err="1"/>
              <a:t>liittyvistä</a:t>
            </a:r>
            <a:r>
              <a:rPr lang="en-US" dirty="0"/>
              <a:t> </a:t>
            </a:r>
            <a:r>
              <a:rPr lang="en-US" dirty="0" err="1"/>
              <a:t>ydinsisällöistä</a:t>
            </a:r>
            <a:r>
              <a:rPr lang="en-US" dirty="0"/>
              <a:t>:</a:t>
            </a:r>
            <a:endParaRPr lang="fi-FI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7B73032-EC24-020A-8DF0-3526FCB5F23D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47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212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42A1CB-ABD0-B5D7-1D81-C86BD53D1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8636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C2 </a:t>
            </a:r>
            <a:r>
              <a:rPr lang="en-US" dirty="0" err="1"/>
              <a:t>Käytännöt</a:t>
            </a:r>
            <a:r>
              <a:rPr lang="en-US" dirty="0"/>
              <a:t>, </a:t>
            </a:r>
            <a:r>
              <a:rPr lang="en-US" dirty="0" err="1"/>
              <a:t>politiikat</a:t>
            </a:r>
            <a:r>
              <a:rPr lang="en-US" dirty="0"/>
              <a:t> ja </a:t>
            </a:r>
            <a:r>
              <a:rPr lang="en-US" dirty="0" err="1"/>
              <a:t>aloitteet</a:t>
            </a:r>
            <a:r>
              <a:rPr lang="en-US" dirty="0"/>
              <a:t> </a:t>
            </a:r>
            <a:r>
              <a:rPr lang="en-US" dirty="0" err="1"/>
              <a:t>siirtymiseksi</a:t>
            </a:r>
            <a:r>
              <a:rPr lang="en-US" dirty="0"/>
              <a:t> </a:t>
            </a:r>
            <a:r>
              <a:rPr lang="en-US" dirty="0" err="1"/>
              <a:t>kestävämpään</a:t>
            </a:r>
            <a:r>
              <a:rPr lang="en-US" dirty="0"/>
              <a:t> </a:t>
            </a:r>
            <a:r>
              <a:rPr lang="en-US" dirty="0" err="1"/>
              <a:t>talouteen</a:t>
            </a:r>
            <a:endParaRPr lang="fi-FI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FD73D06-A6C1-D17E-FA8B-760A2BC5D9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177124"/>
              </p:ext>
            </p:extLst>
          </p:nvPr>
        </p:nvGraphicFramePr>
        <p:xfrm>
          <a:off x="1002792" y="1818704"/>
          <a:ext cx="10515601" cy="42737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910273">
                  <a:extLst>
                    <a:ext uri="{9D8B030D-6E8A-4147-A177-3AD203B41FA5}">
                      <a16:colId xmlns:a16="http://schemas.microsoft.com/office/drawing/2014/main" val="1678433138"/>
                    </a:ext>
                  </a:extLst>
                </a:gridCol>
                <a:gridCol w="3021391">
                  <a:extLst>
                    <a:ext uri="{9D8B030D-6E8A-4147-A177-3AD203B41FA5}">
                      <a16:colId xmlns:a16="http://schemas.microsoft.com/office/drawing/2014/main" val="2816910092"/>
                    </a:ext>
                  </a:extLst>
                </a:gridCol>
                <a:gridCol w="2871216">
                  <a:extLst>
                    <a:ext uri="{9D8B030D-6E8A-4147-A177-3AD203B41FA5}">
                      <a16:colId xmlns:a16="http://schemas.microsoft.com/office/drawing/2014/main" val="579677930"/>
                    </a:ext>
                  </a:extLst>
                </a:gridCol>
                <a:gridCol w="2712721">
                  <a:extLst>
                    <a:ext uri="{9D8B030D-6E8A-4147-A177-3AD203B41FA5}">
                      <a16:colId xmlns:a16="http://schemas.microsoft.com/office/drawing/2014/main" val="2210351734"/>
                    </a:ext>
                  </a:extLst>
                </a:gridCol>
              </a:tblGrid>
              <a:tr h="785057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7470" marR="71755" indent="-635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Jos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vastasit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kohdassa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B2 “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kyllä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”,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kuvaa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lyhyesti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käytännöt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politiikat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ja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aloitteet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sekä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niitä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seuraavat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teot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 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vastasit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kyllä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tuleviin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aloitteisiin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tavoitteisiin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kohdassa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B2, 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määrittele</a:t>
                      </a:r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ne.</a:t>
                      </a:r>
                      <a:endParaRPr lang="en-US" sz="14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Voit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kertoa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kuka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on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yrityksen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korkeimmassa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asemassa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oleva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henkilö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joka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vastaa</a:t>
                      </a:r>
                      <a:r>
                        <a:rPr lang="en-US" sz="14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toimenpiteistä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2982643"/>
                  </a:ext>
                </a:extLst>
              </a:tr>
              <a:tr h="288284">
                <a:tc>
                  <a:txBody>
                    <a:bodyPr/>
                    <a:lstStyle/>
                    <a:p>
                      <a:pPr marL="92075" marR="237490" indent="6350" algn="l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Ilmastonmuutos</a:t>
                      </a:r>
                      <a:endParaRPr lang="fi-FI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5535095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en-US" sz="1400" spc="-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Päästöt</a:t>
                      </a:r>
                      <a:endParaRPr lang="fi-FI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7094075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Vesi ja meret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3934726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Biodiversiteetti ja ekosysteemit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249292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Kiertotalous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706093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Oma työvoima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2676998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Arvoketjun työntekijät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7274243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Yhteisöt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0625610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Kuluttajat ja loppukäyttäjät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0516263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92075" indent="6350" algn="l">
                        <a:spcBef>
                          <a:spcPts val="835"/>
                        </a:spcBef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Liiketoiminnan käytännöt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/>
                      <a:endParaRPr lang="fi-FI" sz="1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5193996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BDE7794-3BE5-A7B1-A779-88BBF75B7100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48–49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213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A293D7-03CC-0111-3E3F-8CAEF1C9D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8167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C3 </a:t>
            </a:r>
            <a:r>
              <a:rPr lang="en-US" dirty="0" err="1"/>
              <a:t>Kasvihuonepäästöjen</a:t>
            </a:r>
            <a:r>
              <a:rPr lang="en-US" dirty="0"/>
              <a:t> </a:t>
            </a:r>
            <a:r>
              <a:rPr lang="en-US" dirty="0" err="1"/>
              <a:t>vähennystavoitteet</a:t>
            </a:r>
            <a:r>
              <a:rPr lang="en-US" dirty="0"/>
              <a:t> ja </a:t>
            </a:r>
            <a:r>
              <a:rPr lang="en-US" dirty="0" err="1"/>
              <a:t>ilmastosiirtymä</a:t>
            </a:r>
            <a:endParaRPr lang="fi-FI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2FD2332-481E-99D1-69EF-65311A6E9A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822685"/>
              </p:ext>
            </p:extLst>
          </p:nvPr>
        </p:nvGraphicFramePr>
        <p:xfrm>
          <a:off x="961644" y="2299716"/>
          <a:ext cx="10268712" cy="236450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77410">
                  <a:extLst>
                    <a:ext uri="{9D8B030D-6E8A-4147-A177-3AD203B41FA5}">
                      <a16:colId xmlns:a16="http://schemas.microsoft.com/office/drawing/2014/main" val="3177226828"/>
                    </a:ext>
                  </a:extLst>
                </a:gridCol>
                <a:gridCol w="4295651">
                  <a:extLst>
                    <a:ext uri="{9D8B030D-6E8A-4147-A177-3AD203B41FA5}">
                      <a16:colId xmlns:a16="http://schemas.microsoft.com/office/drawing/2014/main" val="3123917279"/>
                    </a:ext>
                  </a:extLst>
                </a:gridCol>
                <a:gridCol w="4295651">
                  <a:extLst>
                    <a:ext uri="{9D8B030D-6E8A-4147-A177-3AD203B41FA5}">
                      <a16:colId xmlns:a16="http://schemas.microsoft.com/office/drawing/2014/main" val="3617168111"/>
                    </a:ext>
                  </a:extLst>
                </a:gridCol>
              </a:tblGrid>
              <a:tr h="534924">
                <a:tc>
                  <a:txBody>
                    <a:bodyPr/>
                    <a:lstStyle/>
                    <a:p>
                      <a:r>
                        <a:rPr lang="en-US" sz="2800" i="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2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635" algn="ctr">
                        <a:spcBef>
                          <a:spcPts val="59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err="1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Vertailuvuosi</a:t>
                      </a:r>
                      <a:r>
                        <a:rPr lang="en-US" sz="2800" b="1" i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20XX (</a:t>
                      </a:r>
                      <a:r>
                        <a:rPr lang="en-US" sz="2800" b="1" i="0" spc="-1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tCO2e)</a:t>
                      </a:r>
                      <a:endParaRPr lang="fi-FI" sz="2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635" algn="ctr">
                        <a:spcBef>
                          <a:spcPts val="590"/>
                        </a:spcBef>
                        <a:spcAft>
                          <a:spcPts val="0"/>
                        </a:spcAft>
                      </a:pPr>
                      <a:r>
                        <a:rPr lang="fi-FI" sz="2800" b="1" i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Tavoitevuosi 20XX </a:t>
                      </a:r>
                      <a:r>
                        <a:rPr lang="en-US" sz="2800" b="1" i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2800" b="1" i="0" spc="-1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tCO2e)</a:t>
                      </a:r>
                      <a:endParaRPr lang="fi-FI" sz="2800" b="1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853357"/>
                  </a:ext>
                </a:extLst>
              </a:tr>
              <a:tr h="505227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2800" i="0" dirty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Scope</a:t>
                      </a:r>
                      <a:r>
                        <a:rPr lang="en-US" sz="2800" i="0" spc="-35" dirty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i="0" spc="-50" dirty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fi-FI" sz="2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905" marR="2540" algn="ctr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905" marR="2540" algn="ctr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288718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67945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r>
                        <a:rPr lang="en-US" sz="2800" i="0" dirty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Scope</a:t>
                      </a:r>
                      <a:r>
                        <a:rPr lang="en-US" sz="2800" i="0" spc="-35" dirty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i="0" spc="-50" dirty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i-FI" sz="2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540" marR="635" algn="ctr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540" marR="635" algn="ctr">
                        <a:spcBef>
                          <a:spcPts val="595"/>
                        </a:spcBef>
                        <a:spcAft>
                          <a:spcPts val="0"/>
                        </a:spcAft>
                      </a:pPr>
                      <a:endParaRPr lang="fi-FI" sz="2800" i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717817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7945">
                        <a:spcBef>
                          <a:spcPts val="610"/>
                        </a:spcBef>
                        <a:spcAft>
                          <a:spcPts val="0"/>
                        </a:spcAft>
                      </a:pPr>
                      <a:r>
                        <a:rPr lang="en-US" sz="2800" i="0" spc="-10" dirty="0">
                          <a:solidFill>
                            <a:srgbClr val="1B1B1B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Scope 3</a:t>
                      </a:r>
                      <a:endParaRPr lang="fi-FI" sz="2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905" marR="2540" algn="ctr">
                        <a:spcBef>
                          <a:spcPts val="610"/>
                        </a:spcBef>
                        <a:spcAft>
                          <a:spcPts val="0"/>
                        </a:spcAft>
                      </a:pPr>
                      <a:endParaRPr lang="fi-FI" sz="2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905" marR="2540" algn="ctr">
                        <a:spcBef>
                          <a:spcPts val="610"/>
                        </a:spcBef>
                        <a:spcAft>
                          <a:spcPts val="0"/>
                        </a:spcAft>
                      </a:pPr>
                      <a:endParaRPr lang="fi-FI" sz="2800" i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938865"/>
                  </a:ext>
                </a:extLst>
              </a:tr>
            </a:tbl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6367E-2C6F-281C-34DE-C5E4BB79B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74335"/>
            <a:ext cx="10515600" cy="882587"/>
          </a:xfrm>
        </p:spPr>
        <p:txBody>
          <a:bodyPr/>
          <a:lstStyle/>
          <a:p>
            <a:pPr marL="0" indent="0">
              <a:buNone/>
            </a:pPr>
            <a:r>
              <a:rPr lang="fi-FI"/>
              <a:t>Millä toimenpiteillä yritys toteuttaa vähennyksen: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7956B-F672-92C4-E7F5-5686C965ACD8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50–56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214–227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9456496-BF66-F77E-29C2-B1D1745AC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9409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C4 Ilmastoriskit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3707"/>
            <a:ext cx="10515600" cy="435133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fi-FI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Jos yritys on tunnistanut ilmastoon liittyviä vaaroja tai ilmastosiirtymään liittyviä tapahtumia, jotka aiheuttavat yritykselle vakavan riskin, sen tulee:</a:t>
            </a:r>
          </a:p>
          <a:p>
            <a:r>
              <a:rPr lang="en-US" sz="2400" dirty="0" err="1">
                <a:solidFill>
                  <a:srgbClr val="1B1B1B"/>
                </a:solidFill>
              </a:rPr>
              <a:t>Kuvata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lyhyesti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nämä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vaarat</a:t>
            </a:r>
            <a:r>
              <a:rPr lang="en-US" sz="2400" dirty="0">
                <a:solidFill>
                  <a:srgbClr val="1B1B1B"/>
                </a:solidFill>
              </a:rPr>
              <a:t> ja </a:t>
            </a:r>
            <a:r>
              <a:rPr lang="en-US" sz="2400" dirty="0" err="1">
                <a:solidFill>
                  <a:srgbClr val="1B1B1B"/>
                </a:solidFill>
              </a:rPr>
              <a:t>tapahtumat</a:t>
            </a:r>
            <a:r>
              <a:rPr lang="en-US" sz="2400" dirty="0">
                <a:solidFill>
                  <a:srgbClr val="1B1B1B"/>
                </a:solidFill>
              </a:rPr>
              <a:t>:</a:t>
            </a:r>
          </a:p>
          <a:p>
            <a:r>
              <a:rPr lang="en-US" sz="2400" dirty="0" err="1">
                <a:solidFill>
                  <a:srgbClr val="1B1B1B"/>
                </a:solidFill>
              </a:rPr>
              <a:t>Kertoa</a:t>
            </a:r>
            <a:r>
              <a:rPr lang="en-US" sz="2400" dirty="0">
                <a:solidFill>
                  <a:srgbClr val="1B1B1B"/>
                </a:solidFill>
              </a:rPr>
              <a:t>, </a:t>
            </a:r>
            <a:r>
              <a:rPr lang="en-US" sz="2400" dirty="0" err="1">
                <a:solidFill>
                  <a:srgbClr val="1B1B1B"/>
                </a:solidFill>
              </a:rPr>
              <a:t>miten</a:t>
            </a:r>
            <a:r>
              <a:rPr lang="en-US" sz="2400" dirty="0">
                <a:solidFill>
                  <a:srgbClr val="1B1B1B"/>
                </a:solidFill>
              </a:rPr>
              <a:t> se on </a:t>
            </a:r>
            <a:r>
              <a:rPr lang="en-US" sz="2400" dirty="0" err="1">
                <a:solidFill>
                  <a:srgbClr val="1B1B1B"/>
                </a:solidFill>
              </a:rPr>
              <a:t>arvioinut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omien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varojensa</a:t>
            </a:r>
            <a:r>
              <a:rPr lang="en-US" sz="2400" dirty="0">
                <a:solidFill>
                  <a:srgbClr val="1B1B1B"/>
                </a:solidFill>
              </a:rPr>
              <a:t>, </a:t>
            </a:r>
            <a:r>
              <a:rPr lang="en-US" sz="2400" dirty="0" err="1">
                <a:solidFill>
                  <a:srgbClr val="1B1B1B"/>
                </a:solidFill>
              </a:rPr>
              <a:t>toimintojensa</a:t>
            </a:r>
            <a:r>
              <a:rPr lang="en-US" sz="2400" dirty="0">
                <a:solidFill>
                  <a:srgbClr val="1B1B1B"/>
                </a:solidFill>
              </a:rPr>
              <a:t> ja </a:t>
            </a:r>
            <a:r>
              <a:rPr lang="en-US" sz="2400" dirty="0" err="1">
                <a:solidFill>
                  <a:srgbClr val="1B1B1B"/>
                </a:solidFill>
              </a:rPr>
              <a:t>arvoketjunsa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altistumisen</a:t>
            </a:r>
            <a:r>
              <a:rPr lang="en-US" sz="2400" dirty="0">
                <a:solidFill>
                  <a:srgbClr val="1B1B1B"/>
                </a:solidFill>
              </a:rPr>
              <a:t> ja </a:t>
            </a:r>
            <a:r>
              <a:rPr lang="en-US" sz="2400" dirty="0" err="1">
                <a:solidFill>
                  <a:srgbClr val="1B1B1B"/>
                </a:solidFill>
              </a:rPr>
              <a:t>herkyyden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näille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vaaroille</a:t>
            </a:r>
            <a:r>
              <a:rPr lang="en-US" sz="2400" dirty="0">
                <a:solidFill>
                  <a:srgbClr val="1B1B1B"/>
                </a:solidFill>
              </a:rPr>
              <a:t> ja </a:t>
            </a:r>
            <a:r>
              <a:rPr lang="en-US" sz="2400" dirty="0" err="1">
                <a:solidFill>
                  <a:srgbClr val="1B1B1B"/>
                </a:solidFill>
              </a:rPr>
              <a:t>tapahtumille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</a:p>
          <a:p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Kertoa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tunnistettujen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vaarojen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ja 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tapahtumien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aikahorisontti</a:t>
            </a:r>
            <a:endParaRPr lang="en-US" sz="2400" b="0" i="0" u="none" strike="noStrike" baseline="0" dirty="0">
              <a:solidFill>
                <a:srgbClr val="1B1B1B"/>
              </a:solidFill>
              <a:latin typeface="Arial" panose="020B0604020202020204" pitchFamily="34" charset="0"/>
            </a:endParaRPr>
          </a:p>
          <a:p>
            <a:r>
              <a:rPr lang="en-US" sz="2400" dirty="0" err="1">
                <a:solidFill>
                  <a:srgbClr val="1B1B1B"/>
                </a:solidFill>
              </a:rPr>
              <a:t>Kertoa</a:t>
            </a:r>
            <a:r>
              <a:rPr lang="en-US" sz="2400" dirty="0">
                <a:solidFill>
                  <a:srgbClr val="1B1B1B"/>
                </a:solidFill>
              </a:rPr>
              <a:t>, </a:t>
            </a:r>
            <a:r>
              <a:rPr lang="en-US" sz="2400" dirty="0" err="1">
                <a:solidFill>
                  <a:srgbClr val="1B1B1B"/>
                </a:solidFill>
              </a:rPr>
              <a:t>onko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yritys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tehnyt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vaarojen</a:t>
            </a:r>
            <a:r>
              <a:rPr lang="en-US" sz="2400" dirty="0">
                <a:solidFill>
                  <a:srgbClr val="1B1B1B"/>
                </a:solidFill>
              </a:rPr>
              <a:t> ja </a:t>
            </a:r>
            <a:r>
              <a:rPr lang="en-US" sz="2400" dirty="0" err="1">
                <a:solidFill>
                  <a:srgbClr val="1B1B1B"/>
                </a:solidFill>
              </a:rPr>
              <a:t>tapahtumien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perusteella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tekoja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ilmastonmuutokseen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sopeutumiseksi</a:t>
            </a:r>
            <a:endParaRPr lang="en-US" sz="2400" dirty="0">
              <a:solidFill>
                <a:srgbClr val="1B1B1B"/>
              </a:solidFill>
            </a:endParaRPr>
          </a:p>
          <a:p>
            <a:pPr marL="0" indent="0">
              <a:buNone/>
            </a:pPr>
            <a:r>
              <a:rPr lang="en-US" sz="2400" dirty="0" err="1">
                <a:solidFill>
                  <a:srgbClr val="1B1B1B"/>
                </a:solidFill>
              </a:rPr>
              <a:t>Yritys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voi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kertoa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myös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ilmastoriskien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mahdollisista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haitoista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taloudelliseen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tulokseensa</a:t>
            </a:r>
            <a:r>
              <a:rPr lang="en-US" sz="2400" dirty="0">
                <a:solidFill>
                  <a:srgbClr val="1B1B1B"/>
                </a:solidFill>
              </a:rPr>
              <a:t> tai </a:t>
            </a:r>
            <a:r>
              <a:rPr lang="en-US" sz="2400" dirty="0" err="1">
                <a:solidFill>
                  <a:srgbClr val="1B1B1B"/>
                </a:solidFill>
              </a:rPr>
              <a:t>toimintaansa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eri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aikaväleillä</a:t>
            </a:r>
            <a:r>
              <a:rPr lang="en-US" sz="2400" dirty="0">
                <a:solidFill>
                  <a:srgbClr val="1B1B1B"/>
                </a:solidFill>
              </a:rPr>
              <a:t> ja </a:t>
            </a:r>
            <a:r>
              <a:rPr lang="en-US" sz="2400" dirty="0" err="1">
                <a:solidFill>
                  <a:srgbClr val="1B1B1B"/>
                </a:solidFill>
              </a:rPr>
              <a:t>arvioida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riskin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vakavuutta</a:t>
            </a:r>
            <a:r>
              <a:rPr lang="en-US" sz="2400" dirty="0">
                <a:solidFill>
                  <a:srgbClr val="1B1B1B"/>
                </a:solidFill>
              </a:rPr>
              <a:t>.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E6E6588-0E24-6F83-7003-F2B7B37B49C3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57–58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228–230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C6A8B4-5890-A316-9E2D-AD4DBC07E3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0521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10700" cy="1325563"/>
          </a:xfrm>
        </p:spPr>
        <p:txBody>
          <a:bodyPr>
            <a:normAutofit/>
          </a:bodyPr>
          <a:lstStyle/>
          <a:p>
            <a:r>
              <a:rPr lang="en-US" dirty="0"/>
              <a:t>C5 </a:t>
            </a:r>
            <a:r>
              <a:rPr lang="en-US" dirty="0" err="1"/>
              <a:t>Lisätietoa</a:t>
            </a:r>
            <a:r>
              <a:rPr lang="en-US" dirty="0"/>
              <a:t> </a:t>
            </a:r>
            <a:r>
              <a:rPr lang="en-US" dirty="0" err="1"/>
              <a:t>työvoimasta</a:t>
            </a:r>
            <a:r>
              <a:rPr lang="en-US" dirty="0"/>
              <a:t> (</a:t>
            </a:r>
            <a:r>
              <a:rPr lang="en-US" dirty="0" err="1"/>
              <a:t>jos</a:t>
            </a:r>
            <a:r>
              <a:rPr lang="en-US" dirty="0"/>
              <a:t> </a:t>
            </a:r>
            <a:r>
              <a:rPr lang="en-US" dirty="0" err="1"/>
              <a:t>vähintään</a:t>
            </a:r>
            <a:r>
              <a:rPr lang="en-US" dirty="0"/>
              <a:t> 50 </a:t>
            </a:r>
            <a:r>
              <a:rPr lang="en-US" dirty="0" err="1"/>
              <a:t>työntekijää</a:t>
            </a:r>
            <a:r>
              <a:rPr lang="en-US" dirty="0"/>
              <a:t>)</a:t>
            </a:r>
            <a:endParaRPr lang="fi-FI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2847"/>
            <a:ext cx="9841992" cy="35661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Yrityksen</a:t>
            </a:r>
            <a:r>
              <a:rPr lang="en-US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hallituksen</a:t>
            </a:r>
            <a:r>
              <a:rPr lang="en-US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alapuolisen</a:t>
            </a:r>
            <a:r>
              <a:rPr lang="en-US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1B1B1B"/>
                </a:solidFill>
              </a:rPr>
              <a:t>j</a:t>
            </a:r>
            <a:r>
              <a:rPr lang="en-US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ohdon</a:t>
            </a:r>
            <a:r>
              <a:rPr lang="en-US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sukupuolijakauma</a:t>
            </a:r>
            <a:r>
              <a:rPr lang="en-US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fi-FI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Yksinomaan yritykselle työskentelevien yrittäjien määrä, joilla ei ole omia työntekijöitä:</a:t>
            </a:r>
          </a:p>
          <a:p>
            <a:pPr marL="0" indent="0">
              <a:buNone/>
            </a:pPr>
            <a:r>
              <a:rPr lang="fi-FI" dirty="0">
                <a:solidFill>
                  <a:srgbClr val="1B1B1B"/>
                </a:solidFill>
              </a:rPr>
              <a:t>Henkilöstövuokrausyritysten tai vastaavien kautta hankittujen tilapäisten työntekijöiden määrä:</a:t>
            </a:r>
            <a:endParaRPr lang="en-US" b="0" i="0" u="none" strike="noStrike" baseline="0" dirty="0">
              <a:solidFill>
                <a:srgbClr val="1B1B1B"/>
              </a:solidFill>
              <a:latin typeface="Arial" panose="020B0604020202020204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EF3C23A-2F07-5564-2E03-3C6435E54F06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59–60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231–236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58E627-A326-B1B6-E095-605C70EDC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8865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C6 </a:t>
            </a:r>
            <a:r>
              <a:rPr lang="en-US" dirty="0" err="1"/>
              <a:t>Lisätietoa</a:t>
            </a:r>
            <a:r>
              <a:rPr lang="en-US" dirty="0"/>
              <a:t> </a:t>
            </a:r>
            <a:r>
              <a:rPr lang="en-US" dirty="0" err="1"/>
              <a:t>omasta</a:t>
            </a:r>
            <a:r>
              <a:rPr lang="en-US" dirty="0"/>
              <a:t> </a:t>
            </a:r>
            <a:r>
              <a:rPr lang="en-US" dirty="0" err="1"/>
              <a:t>työvoimasta</a:t>
            </a:r>
            <a:r>
              <a:rPr lang="en-US" dirty="0"/>
              <a:t>: </a:t>
            </a:r>
            <a:r>
              <a:rPr lang="en-US" dirty="0" err="1"/>
              <a:t>ihmisoikeuspolitiikat</a:t>
            </a:r>
            <a:r>
              <a:rPr lang="en-US" dirty="0"/>
              <a:t> ja -</a:t>
            </a:r>
            <a:r>
              <a:rPr lang="en-US" dirty="0" err="1"/>
              <a:t>prosessit</a:t>
            </a:r>
            <a:endParaRPr lang="fi-FI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9EA970-8B17-1C02-AF9E-A625DE2120B3}"/>
              </a:ext>
            </a:extLst>
          </p:cNvPr>
          <p:cNvSpPr txBox="1"/>
          <p:nvPr/>
        </p:nvSpPr>
        <p:spPr>
          <a:xfrm>
            <a:off x="1024128" y="1790200"/>
            <a:ext cx="985723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Onko yrityksellä toimintaohje tai ihmisoikeuspolitiikka omalle työvoimalleen? (KYLLÄ/EI)</a:t>
            </a:r>
          </a:p>
          <a:p>
            <a:pPr algn="l"/>
            <a:endParaRPr lang="fi-FI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Jos on,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kattaako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se:</a:t>
            </a:r>
          </a:p>
          <a:p>
            <a:r>
              <a:rPr lang="en-US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i. </a:t>
            </a:r>
            <a:r>
              <a:rPr lang="en-US" sz="20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Lapsityövoiman</a:t>
            </a:r>
            <a:r>
              <a:rPr lang="en-US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fi-FI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(KYLLÄ/EI)</a:t>
            </a:r>
          </a:p>
          <a:p>
            <a:r>
              <a:rPr lang="en-US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ii. </a:t>
            </a:r>
            <a:r>
              <a:rPr lang="en-US" sz="20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Pakkotyön</a:t>
            </a:r>
            <a:r>
              <a:rPr lang="en-US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fi-FI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(KYLLÄ/EI)</a:t>
            </a:r>
          </a:p>
          <a:p>
            <a:r>
              <a:rPr lang="en-US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iii. </a:t>
            </a:r>
            <a:r>
              <a:rPr lang="en-US" sz="20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Ihmiskaupan</a:t>
            </a:r>
            <a:r>
              <a:rPr lang="en-US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fi-FI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(KYLLÄ/EI)</a:t>
            </a:r>
          </a:p>
          <a:p>
            <a:r>
              <a:rPr lang="fi-FI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iv. Syrjinnän</a:t>
            </a:r>
            <a:r>
              <a:rPr lang="fi-FI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(KYLLÄ/EI)</a:t>
            </a:r>
          </a:p>
          <a:p>
            <a:r>
              <a:rPr lang="en-US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v. </a:t>
            </a:r>
            <a:r>
              <a:rPr lang="en-US" sz="20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Työtapaturmien</a:t>
            </a:r>
            <a:r>
              <a:rPr lang="en-US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ehkäisyn</a:t>
            </a:r>
            <a:r>
              <a:rPr lang="en-US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fi-FI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(KYLLÄ/EI)</a:t>
            </a:r>
          </a:p>
          <a:p>
            <a:r>
              <a:rPr lang="en-US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vi. </a:t>
            </a:r>
            <a:r>
              <a:rPr lang="en-US" sz="20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Muuta</a:t>
            </a:r>
            <a:r>
              <a:rPr lang="en-US" sz="20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? </a:t>
            </a:r>
            <a:r>
              <a:rPr lang="fi-FI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(KYLLÄ/EI, tarkenna)</a:t>
            </a:r>
            <a:endParaRPr lang="en-US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i-FI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Onko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yrityksellä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mekanismi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omien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työntekijöiden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valitusten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käsittelyyn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  <a:r>
              <a:rPr lang="fi-FI" sz="20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(KYLLÄ/EI)</a:t>
            </a:r>
            <a:endParaRPr lang="en-US" sz="20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7D291F1-D249-1612-D9CC-ED455B6EAB2D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61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237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20208A-8059-5DFD-79AE-1C1F16F5EC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0193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C7 </a:t>
            </a:r>
            <a:r>
              <a:rPr lang="en-US" dirty="0" err="1"/>
              <a:t>Vakavat</a:t>
            </a:r>
            <a:r>
              <a:rPr lang="en-US" dirty="0"/>
              <a:t> </a:t>
            </a:r>
            <a:r>
              <a:rPr lang="en-US" dirty="0" err="1"/>
              <a:t>ihmisoikeushaitat</a:t>
            </a:r>
            <a:endParaRPr lang="fi-FI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3707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Onko </a:t>
            </a:r>
            <a:r>
              <a:rPr lang="en-US" dirty="0" err="1"/>
              <a:t>yrityksen</a:t>
            </a:r>
            <a:r>
              <a:rPr lang="en-US" dirty="0"/>
              <a:t> </a:t>
            </a:r>
            <a:r>
              <a:rPr lang="en-US" dirty="0" err="1"/>
              <a:t>oma</a:t>
            </a:r>
            <a:r>
              <a:rPr lang="en-US" dirty="0"/>
              <a:t> </a:t>
            </a:r>
            <a:r>
              <a:rPr lang="en-US" dirty="0" err="1"/>
              <a:t>työvoima</a:t>
            </a:r>
            <a:r>
              <a:rPr lang="en-US" dirty="0"/>
              <a:t> </a:t>
            </a:r>
            <a:r>
              <a:rPr lang="en-US" dirty="0" err="1"/>
              <a:t>kohdannut</a:t>
            </a:r>
            <a:r>
              <a:rPr lang="en-US" dirty="0"/>
              <a:t> </a:t>
            </a:r>
            <a:r>
              <a:rPr lang="en-US" dirty="0" err="1"/>
              <a:t>seuraaviin</a:t>
            </a:r>
            <a:r>
              <a:rPr lang="en-US" dirty="0"/>
              <a:t> </a:t>
            </a:r>
            <a:r>
              <a:rPr lang="en-US" dirty="0" err="1"/>
              <a:t>liittyviä</a:t>
            </a:r>
            <a:r>
              <a:rPr lang="en-US" dirty="0"/>
              <a:t> </a:t>
            </a:r>
            <a:r>
              <a:rPr lang="en-US" dirty="0" err="1"/>
              <a:t>vahvistettuja</a:t>
            </a:r>
            <a:r>
              <a:rPr lang="en-US" dirty="0"/>
              <a:t> </a:t>
            </a:r>
            <a:r>
              <a:rPr lang="en-US" dirty="0" err="1"/>
              <a:t>haittoja</a:t>
            </a:r>
            <a:r>
              <a:rPr lang="en-US" dirty="0"/>
              <a:t>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i. </a:t>
            </a:r>
            <a:r>
              <a:rPr lang="en-US" dirty="0" err="1"/>
              <a:t>Lapsityövoima</a:t>
            </a:r>
            <a:r>
              <a:rPr lang="en-US" dirty="0"/>
              <a:t> (KYLLÄ/EI)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ii. </a:t>
            </a:r>
            <a:r>
              <a:rPr lang="en-US" dirty="0" err="1"/>
              <a:t>Pakkotyö</a:t>
            </a:r>
            <a:r>
              <a:rPr lang="en-US" dirty="0"/>
              <a:t> (KYLLÄ/EI)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iii. </a:t>
            </a:r>
            <a:r>
              <a:rPr lang="en-US" dirty="0" err="1"/>
              <a:t>Ihmiskauppa</a:t>
            </a:r>
            <a:r>
              <a:rPr lang="en-US" dirty="0"/>
              <a:t> (KYLLÄ/EI)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iv. </a:t>
            </a:r>
            <a:r>
              <a:rPr lang="en-US" dirty="0" err="1"/>
              <a:t>Syrjintä</a:t>
            </a:r>
            <a:r>
              <a:rPr lang="en-US" dirty="0"/>
              <a:t> (KYLLÄ/EI)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v. </a:t>
            </a:r>
            <a:r>
              <a:rPr lang="en-US" dirty="0" err="1"/>
              <a:t>Muu</a:t>
            </a:r>
            <a:r>
              <a:rPr lang="en-US" dirty="0"/>
              <a:t>? (KYLLÄ/EI, </a:t>
            </a:r>
            <a:r>
              <a:rPr lang="en-US" dirty="0" err="1"/>
              <a:t>tarkenna</a:t>
            </a:r>
            <a:r>
              <a:rPr lang="en-US" dirty="0"/>
              <a:t>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toimenpiteitä</a:t>
            </a:r>
            <a:r>
              <a:rPr lang="en-US" dirty="0"/>
              <a:t> </a:t>
            </a:r>
            <a:r>
              <a:rPr lang="en-US" dirty="0" err="1"/>
              <a:t>yritys</a:t>
            </a:r>
            <a:r>
              <a:rPr lang="en-US" dirty="0"/>
              <a:t> </a:t>
            </a:r>
            <a:r>
              <a:rPr lang="en-US" dirty="0" err="1"/>
              <a:t>toteuttaa</a:t>
            </a:r>
            <a:r>
              <a:rPr lang="en-US" dirty="0"/>
              <a:t> </a:t>
            </a:r>
            <a:r>
              <a:rPr lang="en-US" dirty="0" err="1"/>
              <a:t>edellä</a:t>
            </a:r>
            <a:r>
              <a:rPr lang="en-US" dirty="0"/>
              <a:t> </a:t>
            </a:r>
            <a:r>
              <a:rPr lang="en-US" dirty="0" err="1"/>
              <a:t>kuvattujen</a:t>
            </a:r>
            <a:r>
              <a:rPr lang="en-US" dirty="0"/>
              <a:t> </a:t>
            </a:r>
            <a:r>
              <a:rPr lang="en-US" dirty="0" err="1"/>
              <a:t>haittojen</a:t>
            </a:r>
            <a:r>
              <a:rPr lang="en-US" dirty="0"/>
              <a:t> </a:t>
            </a:r>
            <a:r>
              <a:rPr lang="en-US" dirty="0" err="1"/>
              <a:t>seurauksena</a:t>
            </a:r>
            <a:r>
              <a:rPr lang="en-US" dirty="0"/>
              <a:t>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Onko </a:t>
            </a:r>
            <a:r>
              <a:rPr lang="en-US" dirty="0" err="1"/>
              <a:t>yritys</a:t>
            </a:r>
            <a:r>
              <a:rPr lang="en-US" dirty="0"/>
              <a:t> </a:t>
            </a:r>
            <a:r>
              <a:rPr lang="en-US" dirty="0" err="1"/>
              <a:t>tietoinen</a:t>
            </a:r>
            <a:r>
              <a:rPr lang="en-US" dirty="0"/>
              <a:t> </a:t>
            </a:r>
            <a:r>
              <a:rPr lang="en-US" dirty="0" err="1"/>
              <a:t>vahvistetuista</a:t>
            </a:r>
            <a:r>
              <a:rPr lang="en-US" dirty="0"/>
              <a:t> </a:t>
            </a:r>
            <a:r>
              <a:rPr lang="en-US" dirty="0" err="1"/>
              <a:t>arvoketjun</a:t>
            </a:r>
            <a:r>
              <a:rPr lang="en-US" dirty="0"/>
              <a:t> </a:t>
            </a:r>
            <a:r>
              <a:rPr lang="en-US" dirty="0" err="1"/>
              <a:t>työntekijöihin</a:t>
            </a:r>
            <a:r>
              <a:rPr lang="en-US" dirty="0"/>
              <a:t>, </a:t>
            </a:r>
            <a:r>
              <a:rPr lang="en-US" dirty="0" err="1"/>
              <a:t>yhteisöihin</a:t>
            </a:r>
            <a:r>
              <a:rPr lang="en-US" dirty="0"/>
              <a:t>, </a:t>
            </a:r>
            <a:r>
              <a:rPr lang="en-US" dirty="0" err="1"/>
              <a:t>kuluttajiin</a:t>
            </a:r>
            <a:r>
              <a:rPr lang="en-US" dirty="0"/>
              <a:t> tai </a:t>
            </a:r>
            <a:r>
              <a:rPr lang="en-US" dirty="0" err="1"/>
              <a:t>loppukäyttäjiin</a:t>
            </a:r>
            <a:r>
              <a:rPr lang="en-US" dirty="0"/>
              <a:t> </a:t>
            </a:r>
            <a:r>
              <a:rPr lang="en-US" dirty="0" err="1"/>
              <a:t>kohdistuneista</a:t>
            </a:r>
            <a:r>
              <a:rPr lang="en-US" dirty="0"/>
              <a:t> </a:t>
            </a:r>
            <a:r>
              <a:rPr lang="en-US" dirty="0" err="1"/>
              <a:t>vahvistetuista</a:t>
            </a:r>
            <a:r>
              <a:rPr lang="en-US" dirty="0"/>
              <a:t> </a:t>
            </a:r>
            <a:r>
              <a:rPr lang="en-US" dirty="0" err="1"/>
              <a:t>haitoista</a:t>
            </a:r>
            <a:r>
              <a:rPr lang="en-US" dirty="0"/>
              <a:t>? Jos on, </a:t>
            </a:r>
            <a:r>
              <a:rPr lang="en-US" dirty="0" err="1"/>
              <a:t>tarkenna</a:t>
            </a:r>
            <a:r>
              <a:rPr lang="en-US" dirty="0"/>
              <a:t>.</a:t>
            </a:r>
            <a:endParaRPr lang="fi-FI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3A874EA-B781-824E-5CBC-E3F8CFE3DBAA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62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238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2DD49E-4982-4BF1-FDC5-E258650E6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9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Mitä tämä dokumentti sisältää?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328"/>
            <a:ext cx="10253472" cy="462371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i-FI" dirty="0"/>
              <a:t>Tämä dokumentti sisältää mallin </a:t>
            </a:r>
            <a:r>
              <a:rPr lang="fi-FI" dirty="0" err="1"/>
              <a:t>EFRAGin</a:t>
            </a:r>
            <a:r>
              <a:rPr lang="fi-FI" dirty="0"/>
              <a:t> 17.12.2024 julkaiseman VSME-standardin mukaisesta kestävyysraportoinnista.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i-FI" dirty="0"/>
              <a:t>Malli sisältää sekä VSME-standardin perusmoduulin (Basic </a:t>
            </a:r>
            <a:r>
              <a:rPr lang="fi-FI" dirty="0" err="1"/>
              <a:t>Module</a:t>
            </a:r>
            <a:r>
              <a:rPr lang="fi-FI" dirty="0"/>
              <a:t>) että laajennetun moduulin (Comprehensive </a:t>
            </a:r>
            <a:r>
              <a:rPr lang="fi-FI" dirty="0" err="1"/>
              <a:t>Module</a:t>
            </a:r>
            <a:r>
              <a:rPr lang="fi-FI" dirty="0"/>
              <a:t>) mukaiset raportointikohteet.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i-FI" dirty="0"/>
              <a:t>Malli perustuu asiakirjaan ”</a:t>
            </a:r>
            <a:r>
              <a:rPr lang="fi-FI" dirty="0">
                <a:hlinkClick r:id="rId2"/>
              </a:rPr>
              <a:t>EFRAG </a:t>
            </a:r>
            <a:r>
              <a:rPr lang="fi-FI" dirty="0" err="1">
                <a:hlinkClick r:id="rId2"/>
              </a:rPr>
              <a:t>Voluntary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Sustainability</a:t>
            </a:r>
            <a:r>
              <a:rPr lang="fi-FI" dirty="0">
                <a:hlinkClick r:id="rId2"/>
              </a:rPr>
              <a:t> Reporting Standard for non-</a:t>
            </a:r>
            <a:r>
              <a:rPr lang="fi-FI" dirty="0" err="1">
                <a:hlinkClick r:id="rId2"/>
              </a:rPr>
              <a:t>listed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SMEs</a:t>
            </a:r>
            <a:r>
              <a:rPr lang="fi-FI" dirty="0">
                <a:hlinkClick r:id="rId2"/>
              </a:rPr>
              <a:t> (VSME)</a:t>
            </a:r>
            <a:r>
              <a:rPr lang="fi-FI" dirty="0"/>
              <a:t>” ja </a:t>
            </a:r>
            <a:r>
              <a:rPr lang="fi-FI" dirty="0">
                <a:hlinkClick r:id="rId3"/>
              </a:rPr>
              <a:t>komission suositukseen </a:t>
            </a:r>
            <a:r>
              <a:rPr lang="fi-FI" dirty="0" err="1">
                <a:hlinkClick r:id="rId3"/>
              </a:rPr>
              <a:t>PK-yritysten</a:t>
            </a:r>
            <a:r>
              <a:rPr lang="fi-FI" dirty="0">
                <a:hlinkClick r:id="rId3"/>
              </a:rPr>
              <a:t> vapaaehtoisesta kestävyysraportointistandardista</a:t>
            </a:r>
            <a:r>
              <a:rPr lang="fi-FI" dirty="0"/>
              <a:t>. Mallia käytettäessä tulee ehdottomasti noudattaa standardia ja sen ohjeita – sen kaikki yksityiskohdat ja ohjeet eivät sisälly malliin.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i-FI" dirty="0"/>
              <a:t>Tämä dokumentti on </a:t>
            </a:r>
            <a:r>
              <a:rPr lang="fi-FI" dirty="0" err="1"/>
              <a:t>ImpAct</a:t>
            </a:r>
            <a:r>
              <a:rPr lang="fi-FI" dirty="0"/>
              <a:t>-hankkeessa tuotettu epävirallinen käännös ja raportointiesimerkki. Kyseessä ei ole </a:t>
            </a:r>
            <a:r>
              <a:rPr lang="fi-FI" dirty="0" err="1"/>
              <a:t>EFRAGin</a:t>
            </a:r>
            <a:r>
              <a:rPr lang="fi-FI" dirty="0"/>
              <a:t> tuottama tai hyväksymä dokumentti.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i-FI" dirty="0"/>
              <a:t>Käyttäjän vastuulla on varmistaa, että tehty raportti täyttää kulloisetkin vaatimukset.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fi-F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855B4A-B97F-FC81-2092-97D49E8935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1664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C8 </a:t>
            </a:r>
            <a:r>
              <a:rPr lang="en-US" dirty="0" err="1"/>
              <a:t>Tulot</a:t>
            </a:r>
            <a:r>
              <a:rPr lang="en-US" dirty="0"/>
              <a:t> </a:t>
            </a:r>
            <a:r>
              <a:rPr lang="en-US" dirty="0" err="1"/>
              <a:t>tietyiltä</a:t>
            </a:r>
            <a:r>
              <a:rPr lang="en-US" dirty="0"/>
              <a:t> </a:t>
            </a:r>
            <a:r>
              <a:rPr lang="en-US" dirty="0" err="1"/>
              <a:t>sektoreilta</a:t>
            </a:r>
            <a:r>
              <a:rPr lang="en-US" dirty="0"/>
              <a:t> ja EU-</a:t>
            </a:r>
            <a:r>
              <a:rPr lang="en-US" dirty="0" err="1"/>
              <a:t>vertailuarvojen</a:t>
            </a:r>
            <a:r>
              <a:rPr lang="en-US" dirty="0"/>
              <a:t> </a:t>
            </a:r>
            <a:r>
              <a:rPr lang="en-US" dirty="0" err="1"/>
              <a:t>ulkopuolisuus</a:t>
            </a:r>
            <a:endParaRPr lang="fi-FI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8255"/>
            <a:ext cx="10515600" cy="4056789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fi-FI" sz="2400" dirty="0">
                <a:solidFill>
                  <a:srgbClr val="000000"/>
                </a:solidFill>
              </a:rPr>
              <a:t>Jos yritys toimii seuraavilla toimialoilla, kuvaa niistä saadut tulot:</a:t>
            </a:r>
          </a:p>
          <a:p>
            <a:pPr marL="342900" indent="-342900" algn="l">
              <a:buAutoNum type="alphaLcParenR"/>
            </a:pP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Kiistanalaiset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aseet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(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tietyt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miinat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, 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rypäleammukset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, 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kemialliset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ja 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biologiset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aseet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)</a:t>
            </a:r>
          </a:p>
          <a:p>
            <a:pPr marL="342900" indent="-342900" algn="l">
              <a:buAutoNum type="alphaLcParenR"/>
            </a:pPr>
            <a:r>
              <a:rPr lang="en-US" sz="2400" dirty="0" err="1">
                <a:solidFill>
                  <a:srgbClr val="1B1B1B"/>
                </a:solidFill>
              </a:rPr>
              <a:t>Tupakan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viljely</a:t>
            </a:r>
            <a:r>
              <a:rPr lang="en-US" sz="2400" dirty="0">
                <a:solidFill>
                  <a:srgbClr val="1B1B1B"/>
                </a:solidFill>
              </a:rPr>
              <a:t> ja </a:t>
            </a:r>
            <a:r>
              <a:rPr lang="en-US" sz="2400" dirty="0" err="1">
                <a:solidFill>
                  <a:srgbClr val="1B1B1B"/>
                </a:solidFill>
              </a:rPr>
              <a:t>tuotanto</a:t>
            </a:r>
            <a:endParaRPr lang="en-US" sz="2400" dirty="0">
              <a:solidFill>
                <a:srgbClr val="1B1B1B"/>
              </a:solidFill>
            </a:endParaRPr>
          </a:p>
          <a:p>
            <a:pPr marL="342900" indent="-342900" algn="l">
              <a:buAutoNum type="alphaLcParenR"/>
            </a:pP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Fossiiliset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  <a:r>
              <a:rPr lang="en-US" sz="2400" b="0" i="0" u="none" strike="noStrike" baseline="0" dirty="0" err="1">
                <a:solidFill>
                  <a:srgbClr val="1B1B1B"/>
                </a:solidFill>
                <a:latin typeface="Arial" panose="020B0604020202020204" pitchFamily="34" charset="0"/>
              </a:rPr>
              <a:t>polttoaineet</a:t>
            </a:r>
            <a:r>
              <a:rPr lang="en-US" sz="2400" b="0" i="0" u="none" strike="noStrike" baseline="0" dirty="0">
                <a:solidFill>
                  <a:srgbClr val="1B1B1B"/>
                </a:solidFill>
                <a:latin typeface="Arial" panose="020B0604020202020204" pitchFamily="34" charset="0"/>
              </a:rPr>
              <a:t> </a:t>
            </a:r>
          </a:p>
          <a:p>
            <a:pPr marL="342900" indent="-342900" algn="l">
              <a:buAutoNum type="alphaLcParenR"/>
            </a:pPr>
            <a:r>
              <a:rPr lang="en-US" sz="2400" dirty="0" err="1">
                <a:solidFill>
                  <a:srgbClr val="1B1B1B"/>
                </a:solidFill>
              </a:rPr>
              <a:t>Torjunta-aineiden</a:t>
            </a:r>
            <a:r>
              <a:rPr lang="en-US" sz="2400" dirty="0">
                <a:solidFill>
                  <a:srgbClr val="1B1B1B"/>
                </a:solidFill>
              </a:rPr>
              <a:t> tai </a:t>
            </a:r>
            <a:r>
              <a:rPr lang="en-US" sz="2400" dirty="0" err="1">
                <a:solidFill>
                  <a:srgbClr val="1B1B1B"/>
                </a:solidFill>
              </a:rPr>
              <a:t>muiden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agrokemiallisten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tuotteiden</a:t>
            </a:r>
            <a:r>
              <a:rPr lang="en-US" sz="2400" dirty="0">
                <a:solidFill>
                  <a:srgbClr val="1B1B1B"/>
                </a:solidFill>
              </a:rPr>
              <a:t> </a:t>
            </a:r>
            <a:r>
              <a:rPr lang="en-US" sz="2400" dirty="0" err="1">
                <a:solidFill>
                  <a:srgbClr val="1B1B1B"/>
                </a:solidFill>
              </a:rPr>
              <a:t>valmistus</a:t>
            </a:r>
            <a:endParaRPr lang="en-US" sz="2400" dirty="0">
              <a:solidFill>
                <a:srgbClr val="1B1B1B"/>
              </a:solidFill>
            </a:endParaRPr>
          </a:p>
          <a:p>
            <a:pPr marL="342900" indent="-342900" algn="l">
              <a:buAutoNum type="alphaLcParenR"/>
            </a:pPr>
            <a:endParaRPr lang="fi-FI" sz="2400" dirty="0">
              <a:solidFill>
                <a:srgbClr val="1B1B1B"/>
              </a:solidFill>
            </a:endParaRPr>
          </a:p>
          <a:p>
            <a:pPr marL="0" indent="0" algn="l">
              <a:buNone/>
            </a:pPr>
            <a:r>
              <a:rPr lang="en-US" sz="2400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Onko </a:t>
            </a:r>
            <a:r>
              <a:rPr lang="en-US" sz="2400" dirty="0" err="1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yritys</a:t>
            </a:r>
            <a:r>
              <a:rPr lang="en-US" sz="2400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komission</a:t>
            </a:r>
            <a:r>
              <a:rPr lang="en-US" sz="2400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delegoidun</a:t>
            </a:r>
            <a:r>
              <a:rPr lang="en-US" sz="2400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asetuksen</a:t>
            </a:r>
            <a:r>
              <a:rPr lang="en-US" sz="2400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(EU)</a:t>
            </a:r>
            <a:r>
              <a:rPr lang="en-US" sz="2400" spc="-15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2020/1818 </a:t>
            </a:r>
            <a:r>
              <a:rPr lang="en-US" sz="2400" dirty="0" err="1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artiklojen</a:t>
            </a:r>
            <a:r>
              <a:rPr lang="en-US" sz="2400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12.1</a:t>
            </a:r>
            <a:r>
              <a:rPr lang="en-US" sz="2400" spc="-35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ja 1</a:t>
            </a:r>
            <a:r>
              <a:rPr lang="en-US" sz="2400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2.2</a:t>
            </a:r>
            <a:r>
              <a:rPr lang="en-US" sz="2400" spc="-35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-35" dirty="0" err="1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perusteella</a:t>
            </a:r>
            <a:r>
              <a:rPr lang="en-US" sz="2400" spc="-35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spc="-35" dirty="0" err="1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suljettu</a:t>
            </a:r>
            <a:r>
              <a:rPr lang="en-US" sz="2400" spc="-35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fi-FI" sz="2400" spc="-35" dirty="0">
                <a:solidFill>
                  <a:srgbClr val="1B1B1B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Pariisin sopimuksen mukaisten vertailuarvojen ulkopuolelle:</a:t>
            </a:r>
            <a:endParaRPr lang="en-US" sz="2400" dirty="0">
              <a:solidFill>
                <a:srgbClr val="1B1B1B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30BB54DC-5CBA-4483-DE2B-FF04ECAAC94A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63–64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239–241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B057A-6BEB-2D8E-DC88-C628951A6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6713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C9 </a:t>
            </a:r>
            <a:r>
              <a:rPr lang="en-US" dirty="0" err="1"/>
              <a:t>Hallintoelimen</a:t>
            </a:r>
            <a:r>
              <a:rPr lang="en-US" dirty="0"/>
              <a:t> </a:t>
            </a:r>
            <a:r>
              <a:rPr lang="en-US" dirty="0" err="1"/>
              <a:t>sukupuolijakauma</a:t>
            </a:r>
            <a:endParaRPr lang="fi-FI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370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Kuvaa</a:t>
            </a:r>
            <a:r>
              <a:rPr lang="en-US" dirty="0"/>
              <a:t> </a:t>
            </a:r>
            <a:r>
              <a:rPr lang="en-US" dirty="0" err="1"/>
              <a:t>yrityksen</a:t>
            </a:r>
            <a:r>
              <a:rPr lang="en-US" dirty="0"/>
              <a:t> </a:t>
            </a:r>
            <a:r>
              <a:rPr lang="en-US" dirty="0" err="1"/>
              <a:t>korkeimman</a:t>
            </a:r>
            <a:r>
              <a:rPr lang="en-US" dirty="0"/>
              <a:t> </a:t>
            </a:r>
            <a:r>
              <a:rPr lang="en-US" dirty="0" err="1"/>
              <a:t>päätöksiä</a:t>
            </a:r>
            <a:r>
              <a:rPr lang="en-US" dirty="0"/>
              <a:t> </a:t>
            </a:r>
            <a:r>
              <a:rPr lang="en-US" dirty="0" err="1"/>
              <a:t>tekevän</a:t>
            </a:r>
            <a:r>
              <a:rPr lang="en-US" dirty="0"/>
              <a:t> </a:t>
            </a:r>
            <a:r>
              <a:rPr lang="en-US" dirty="0" err="1"/>
              <a:t>toimielimen</a:t>
            </a:r>
            <a:r>
              <a:rPr lang="en-US" dirty="0"/>
              <a:t> </a:t>
            </a:r>
            <a:r>
              <a:rPr lang="en-US" dirty="0" err="1"/>
              <a:t>sukupuolijakauma</a:t>
            </a:r>
            <a:r>
              <a:rPr lang="en-US" dirty="0"/>
              <a:t>:</a:t>
            </a:r>
            <a:endParaRPr lang="fi-FI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34493E4-7277-A951-D838-4EB177B0C38A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65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242–244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4EC5F7-12F8-4F4A-982C-95D4C3F71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857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056" y="365125"/>
            <a:ext cx="10515600" cy="1116203"/>
          </a:xfrm>
        </p:spPr>
        <p:txBody>
          <a:bodyPr/>
          <a:lstStyle/>
          <a:p>
            <a:r>
              <a:rPr lang="fi-FI" dirty="0"/>
              <a:t>Mikä on VSME-standardi?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328"/>
            <a:ext cx="10253472" cy="4623717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Kyseessä on listaamattomien mikro-, pienten ja keskisuurten yritysten kestävyysraportoinnin tueksi laadittu vapaaehtoinen standardi.</a:t>
            </a:r>
          </a:p>
          <a:p>
            <a:r>
              <a:rPr lang="fi-FI" dirty="0"/>
              <a:t>Standardin avulla yritys voi raportoida:</a:t>
            </a:r>
          </a:p>
          <a:p>
            <a:pPr lvl="1"/>
            <a:r>
              <a:rPr lang="en-US" dirty="0" err="1"/>
              <a:t>Toimintansa</a:t>
            </a:r>
            <a:r>
              <a:rPr lang="en-US" dirty="0"/>
              <a:t> </a:t>
            </a:r>
            <a:r>
              <a:rPr lang="en-US" dirty="0" err="1"/>
              <a:t>tosiasiallisista</a:t>
            </a:r>
            <a:r>
              <a:rPr lang="en-US" dirty="0"/>
              <a:t> ja </a:t>
            </a:r>
            <a:r>
              <a:rPr lang="en-US" dirty="0" err="1"/>
              <a:t>todennäköisistä</a:t>
            </a:r>
            <a:r>
              <a:rPr lang="en-US" dirty="0"/>
              <a:t> </a:t>
            </a:r>
            <a:r>
              <a:rPr lang="en-US" dirty="0" err="1"/>
              <a:t>myönteisistä</a:t>
            </a:r>
            <a:r>
              <a:rPr lang="en-US" dirty="0"/>
              <a:t> ja </a:t>
            </a:r>
            <a:r>
              <a:rPr lang="en-US" dirty="0" err="1"/>
              <a:t>kielteisistä</a:t>
            </a:r>
            <a:r>
              <a:rPr lang="en-US" dirty="0"/>
              <a:t> </a:t>
            </a:r>
            <a:r>
              <a:rPr lang="en-US" dirty="0" err="1"/>
              <a:t>vaikutuksista</a:t>
            </a:r>
            <a:r>
              <a:rPr lang="en-US" dirty="0"/>
              <a:t> </a:t>
            </a:r>
            <a:r>
              <a:rPr lang="en-US" dirty="0" err="1"/>
              <a:t>ihmisiin</a:t>
            </a:r>
            <a:r>
              <a:rPr lang="en-US" dirty="0"/>
              <a:t> ja </a:t>
            </a:r>
            <a:r>
              <a:rPr lang="en-US" dirty="0" err="1"/>
              <a:t>ympäristöön</a:t>
            </a:r>
            <a:r>
              <a:rPr lang="en-US" dirty="0"/>
              <a:t> </a:t>
            </a:r>
            <a:r>
              <a:rPr lang="en-US" dirty="0" err="1"/>
              <a:t>lyhyellä</a:t>
            </a:r>
            <a:r>
              <a:rPr lang="en-US" dirty="0"/>
              <a:t>, </a:t>
            </a:r>
            <a:r>
              <a:rPr lang="en-US" dirty="0" err="1"/>
              <a:t>keskipitkällä</a:t>
            </a:r>
            <a:r>
              <a:rPr lang="en-US" dirty="0"/>
              <a:t> ja </a:t>
            </a:r>
            <a:r>
              <a:rPr lang="en-US" dirty="0" err="1"/>
              <a:t>pitkällä</a:t>
            </a:r>
            <a:r>
              <a:rPr lang="en-US" dirty="0"/>
              <a:t> </a:t>
            </a:r>
            <a:r>
              <a:rPr lang="en-US" dirty="0" err="1"/>
              <a:t>aikavälillä</a:t>
            </a:r>
            <a:endParaRPr lang="en-US" dirty="0"/>
          </a:p>
          <a:p>
            <a:pPr lvl="1"/>
            <a:r>
              <a:rPr lang="en-US" dirty="0" err="1"/>
              <a:t>Ympäristö</a:t>
            </a:r>
            <a:r>
              <a:rPr lang="en-US" dirty="0"/>
              <a:t>- ja </a:t>
            </a:r>
            <a:r>
              <a:rPr lang="en-US" dirty="0" err="1"/>
              <a:t>sosiaalisten</a:t>
            </a:r>
            <a:r>
              <a:rPr lang="en-US" dirty="0"/>
              <a:t> </a:t>
            </a:r>
            <a:r>
              <a:rPr lang="en-US" dirty="0" err="1"/>
              <a:t>asioiden</a:t>
            </a:r>
            <a:r>
              <a:rPr lang="en-US" dirty="0"/>
              <a:t> </a:t>
            </a:r>
            <a:r>
              <a:rPr lang="en-US" dirty="0" err="1"/>
              <a:t>tosiasiallisista</a:t>
            </a:r>
            <a:r>
              <a:rPr lang="en-US" dirty="0"/>
              <a:t> ja </a:t>
            </a:r>
            <a:r>
              <a:rPr lang="en-US" dirty="0" err="1"/>
              <a:t>todennäköisistä</a:t>
            </a:r>
            <a:r>
              <a:rPr lang="en-US" dirty="0"/>
              <a:t> </a:t>
            </a:r>
            <a:r>
              <a:rPr lang="en-US" dirty="0" err="1"/>
              <a:t>vaikutuksista</a:t>
            </a:r>
            <a:r>
              <a:rPr lang="en-US" dirty="0"/>
              <a:t> </a:t>
            </a:r>
            <a:r>
              <a:rPr lang="en-US" dirty="0" err="1"/>
              <a:t>yrityksen</a:t>
            </a:r>
            <a:r>
              <a:rPr lang="en-US" dirty="0"/>
              <a:t> </a:t>
            </a:r>
            <a:r>
              <a:rPr lang="en-US" dirty="0" err="1"/>
              <a:t>asemaan</a:t>
            </a:r>
            <a:r>
              <a:rPr lang="en-US" dirty="0"/>
              <a:t>, </a:t>
            </a:r>
            <a:r>
              <a:rPr lang="en-US" dirty="0" err="1"/>
              <a:t>menestykseen</a:t>
            </a:r>
            <a:r>
              <a:rPr lang="en-US" dirty="0"/>
              <a:t> ja </a:t>
            </a:r>
            <a:r>
              <a:rPr lang="en-US" dirty="0" err="1"/>
              <a:t>tulovirtaan</a:t>
            </a:r>
            <a:r>
              <a:rPr lang="en-US" dirty="0"/>
              <a:t> </a:t>
            </a:r>
            <a:r>
              <a:rPr lang="en-US" dirty="0" err="1"/>
              <a:t>lyhyellä</a:t>
            </a:r>
            <a:r>
              <a:rPr lang="en-US" dirty="0"/>
              <a:t>, </a:t>
            </a:r>
            <a:r>
              <a:rPr lang="en-US" dirty="0" err="1"/>
              <a:t>keskipitkällä</a:t>
            </a:r>
            <a:r>
              <a:rPr lang="en-US" dirty="0"/>
              <a:t> ja </a:t>
            </a:r>
            <a:r>
              <a:rPr lang="en-US" dirty="0" err="1"/>
              <a:t>pitkällä</a:t>
            </a:r>
            <a:r>
              <a:rPr lang="en-US" dirty="0"/>
              <a:t> </a:t>
            </a:r>
            <a:r>
              <a:rPr lang="en-US" dirty="0" err="1"/>
              <a:t>aikavälillä</a:t>
            </a:r>
            <a:endParaRPr lang="en-US" dirty="0"/>
          </a:p>
          <a:p>
            <a:r>
              <a:rPr lang="fi-FI" dirty="0"/>
              <a:t>Raportoitavan tiedon on oltava asianmukaista, totuudenmukaista, vertailukelpoista, ymmärrettävää ja todennettavissa.</a:t>
            </a:r>
          </a:p>
          <a:p>
            <a:r>
              <a:rPr lang="fi-FI" dirty="0"/>
              <a:t>Vapaaehtoisessa raportoinnissa yritys määrittää itse raportointinsa laajuuden ja sisällön. VSME-raportin tietoja voi halutessaan myös täsmentää ja laajentaa.</a:t>
            </a:r>
          </a:p>
          <a:p>
            <a:r>
              <a:rPr lang="fi-FI" dirty="0"/>
              <a:t>Toisesta raportointivuodesta lähtien tiedot tulee esittää niin, että muutos edellisvuoteen käy ilmi.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C7B866-4EC6-3661-0987-BAA8000E5F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829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056" y="365125"/>
            <a:ext cx="10515600" cy="1116203"/>
          </a:xfrm>
        </p:spPr>
        <p:txBody>
          <a:bodyPr/>
          <a:lstStyle/>
          <a:p>
            <a:r>
              <a:rPr lang="fi-FI" dirty="0"/>
              <a:t>Millainen on VSME-raportin rakenne?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E44057-1B0B-DFE4-AC5B-6A88CADC8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  <p:graphicFrame>
        <p:nvGraphicFramePr>
          <p:cNvPr id="2" name="Content Placeholder 11">
            <a:extLst>
              <a:ext uri="{FF2B5EF4-FFF2-40B4-BE49-F238E27FC236}">
                <a16:creationId xmlns:a16="http://schemas.microsoft.com/office/drawing/2014/main" id="{7537669B-9834-AFFB-675A-A9FB3E5040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7202775"/>
              </p:ext>
            </p:extLst>
          </p:nvPr>
        </p:nvGraphicFramePr>
        <p:xfrm>
          <a:off x="960120" y="1213185"/>
          <a:ext cx="10853715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9342">
                  <a:extLst>
                    <a:ext uri="{9D8B030D-6E8A-4147-A177-3AD203B41FA5}">
                      <a16:colId xmlns:a16="http://schemas.microsoft.com/office/drawing/2014/main" val="1225291764"/>
                    </a:ext>
                  </a:extLst>
                </a:gridCol>
                <a:gridCol w="4254071">
                  <a:extLst>
                    <a:ext uri="{9D8B030D-6E8A-4147-A177-3AD203B41FA5}">
                      <a16:colId xmlns:a16="http://schemas.microsoft.com/office/drawing/2014/main" val="573267570"/>
                    </a:ext>
                  </a:extLst>
                </a:gridCol>
                <a:gridCol w="4840302">
                  <a:extLst>
                    <a:ext uri="{9D8B030D-6E8A-4147-A177-3AD203B41FA5}">
                      <a16:colId xmlns:a16="http://schemas.microsoft.com/office/drawing/2014/main" val="3326169334"/>
                    </a:ext>
                  </a:extLst>
                </a:gridCol>
              </a:tblGrid>
              <a:tr h="354426">
                <a:tc>
                  <a:txBody>
                    <a:bodyPr/>
                    <a:lstStyle/>
                    <a:p>
                      <a:pPr algn="l"/>
                      <a:endParaRPr lang="en-GB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4B92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Perusmoduuli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4B92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i-FI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Laajennettu moduuli</a:t>
                      </a:r>
                      <a:endParaRPr lang="en-GB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4B92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704405"/>
                  </a:ext>
                </a:extLst>
              </a:tr>
              <a:tr h="1063164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Yleiset tiedot</a:t>
                      </a:r>
                    </a:p>
                  </a:txBody>
                  <a:tcPr>
                    <a:solidFill>
                      <a:srgbClr val="4B92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B1 - Laatimisperusteet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B2 - Kestävämpään talouteen siirtymistä koskevat käytännöt, toimintaperiaatteet ja tulevaisuuteen suuntautuvat aloitteet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C1 - Strategia: liiketoimintamalli ja kestävyys – asiaa koskevat aloitteet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C2 - Kuvaus kestävämpään talouteen siirtymistä koskevista käytännöistä, toimintaperiaatteista ja tulevaisuuteen suuntautuvista aloitteista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2374250"/>
                  </a:ext>
                </a:extLst>
              </a:tr>
              <a:tr h="922481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Ympäristö-mittarit</a:t>
                      </a:r>
                    </a:p>
                  </a:txBody>
                  <a:tcPr>
                    <a:solidFill>
                      <a:srgbClr val="4B92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B3 - Energiankulutus ja kasvihuonepäästöt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B4 - Ilman, veden ja maaperän pilaantuminen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B5 </a:t>
                      </a: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GB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Biologinen</a:t>
                      </a:r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monimuotoisuus</a:t>
                      </a:r>
                      <a:endParaRPr lang="en-GB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B6 </a:t>
                      </a: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Vesi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B7 </a:t>
                      </a: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fi-FI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Resurssien käyttö, kiertotalous ja jätehuolto</a:t>
                      </a:r>
                      <a:endParaRPr lang="en-GB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Kohdassa B3: </a:t>
                      </a:r>
                      <a:r>
                        <a:rPr lang="fi-FI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Scope</a:t>
                      </a: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3 -päästöt (arvoketjupäästöt)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C3 - Kasvihuonekaasujen vähentämistavoitteet ja ilmastosiirtymä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C4 – Ilmastoriskit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356621"/>
                  </a:ext>
                </a:extLst>
              </a:tr>
              <a:tr h="1082013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20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Yhteis-kunnalliset</a:t>
                      </a: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mittarit</a:t>
                      </a:r>
                      <a:endParaRPr lang="en-GB" sz="20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4B92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B8 - Työvoima – Yleiset ominaisuudet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B9 </a:t>
                      </a: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fi-FI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Työvoima: Terveys ja turvallisuus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B10 </a:t>
                      </a: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fi-FI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Työvoima: Palkkaus, työehtosopimus ja koulutus</a:t>
                      </a:r>
                      <a:endParaRPr lang="en-GB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C5 - Työvoiman ominaispiirteitä koskevat lisätiedot (yleiset tiedot)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C6 - Omaa työvoimaa koskevat lisätiedot – Ihmisoikeuksia koskevat toimintaperiaatteet ja prosessit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C7 </a:t>
                      </a: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GB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Vakavat</a:t>
                      </a:r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ihmisoikeuksien</a:t>
                      </a:r>
                      <a:r>
                        <a:rPr lang="en-GB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loukkaukset</a:t>
                      </a:r>
                      <a:endParaRPr lang="en-GB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5267347"/>
                  </a:ext>
                </a:extLst>
              </a:tr>
              <a:tr h="978549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20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Hallintoa</a:t>
                      </a: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koskevat</a:t>
                      </a: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mittarit</a:t>
                      </a:r>
                      <a:endParaRPr lang="en-GB" sz="20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4B923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B11 - Korruptiosta ja lahjonnasta annetut tuomiot ja sakot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fi-FI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C8 </a:t>
                      </a: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fi-FI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Tietyistä toiminnoista saadut tulot ja sulkeminen EU:n vertailuarvojen ulkopuolelle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C9 </a:t>
                      </a:r>
                      <a:r>
                        <a:rPr lang="fi-FI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Hallintoelimen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sukupuolijakauma</a:t>
                      </a:r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41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160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22152" cy="1325563"/>
          </a:xfrm>
        </p:spPr>
        <p:txBody>
          <a:bodyPr/>
          <a:lstStyle/>
          <a:p>
            <a:r>
              <a:rPr lang="fi-FI" dirty="0"/>
              <a:t>Raportointidiojen (8–21 ja 23–31) rakenne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1EC000-8E30-86C4-5E46-55E9373B9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4952" y="2455314"/>
            <a:ext cx="7447236" cy="3640563"/>
          </a:xfrm>
          <a:prstGeom prst="rect">
            <a:avLst/>
          </a:prstGeom>
        </p:spPr>
      </p:pic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02A0850D-4075-2891-94B5-E63D5F329190}"/>
              </a:ext>
            </a:extLst>
          </p:cNvPr>
          <p:cNvSpPr/>
          <p:nvPr/>
        </p:nvSpPr>
        <p:spPr>
          <a:xfrm>
            <a:off x="280417" y="2455314"/>
            <a:ext cx="2468881" cy="1194648"/>
          </a:xfrm>
          <a:prstGeom prst="wedgeRectCallout">
            <a:avLst>
              <a:gd name="adj1" fmla="val 99317"/>
              <a:gd name="adj2" fmla="val -18576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RAPORTOITAVAN TIEDON VSME-TUNNUS JA OTSIKKO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A039C96D-019B-1F8A-4011-F4F4A83802B6}"/>
              </a:ext>
            </a:extLst>
          </p:cNvPr>
          <p:cNvSpPr/>
          <p:nvPr/>
        </p:nvSpPr>
        <p:spPr>
          <a:xfrm>
            <a:off x="4014952" y="1499139"/>
            <a:ext cx="4367783" cy="846924"/>
          </a:xfrm>
          <a:prstGeom prst="wedgeRectCallout">
            <a:avLst>
              <a:gd name="adj1" fmla="val 94816"/>
              <a:gd name="adj2" fmla="val 74377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VSME-ASIAKIRJAN KOHDAT, JOISTA LÖYDÄT TARKEMMAT OHJEET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C9B87A2F-B228-4E4E-F3BA-2DE345624DDE}"/>
              </a:ext>
            </a:extLst>
          </p:cNvPr>
          <p:cNvSpPr/>
          <p:nvPr/>
        </p:nvSpPr>
        <p:spPr>
          <a:xfrm>
            <a:off x="280417" y="4414588"/>
            <a:ext cx="2468881" cy="1194647"/>
          </a:xfrm>
          <a:prstGeom prst="wedgeRectCallout">
            <a:avLst>
              <a:gd name="adj1" fmla="val 92000"/>
              <a:gd name="adj2" fmla="val -21046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OHJE RAPORTOINNIN SISÄLLÖSTÄ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A4D37A-C50D-EED6-BA61-70CCAFA6CD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607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7138F-51B5-399A-3EC8-5342B675F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fi-FI"/>
              <a:t>Perusmoduuli</a:t>
            </a:r>
          </a:p>
        </p:txBody>
      </p:sp>
    </p:spTree>
    <p:extLst>
      <p:ext uri="{BB962C8B-B14F-4D97-AF65-F5344CB8AC3E}">
        <p14:creationId xmlns:p14="http://schemas.microsoft.com/office/powerpoint/2010/main" val="3594319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B1 Raportin valmistelun perusta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233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Mikä</a:t>
            </a:r>
            <a:r>
              <a:rPr lang="en-US" dirty="0"/>
              <a:t> on </a:t>
            </a:r>
            <a:r>
              <a:rPr lang="en-US" dirty="0" err="1"/>
              <a:t>raportin</a:t>
            </a:r>
            <a:r>
              <a:rPr lang="en-US" dirty="0"/>
              <a:t> </a:t>
            </a:r>
            <a:r>
              <a:rPr lang="en-US" dirty="0" err="1"/>
              <a:t>laajuus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a) Vain </a:t>
            </a:r>
            <a:r>
              <a:rPr lang="en-US" dirty="0" err="1"/>
              <a:t>perusmoduuli</a:t>
            </a:r>
            <a:r>
              <a:rPr lang="en-US" dirty="0"/>
              <a:t> VAI</a:t>
            </a:r>
          </a:p>
          <a:p>
            <a:pPr marL="0" indent="0">
              <a:buNone/>
            </a:pPr>
            <a:r>
              <a:rPr lang="en-US" dirty="0"/>
              <a:t>	b) </a:t>
            </a:r>
            <a:r>
              <a:rPr lang="en-US" dirty="0" err="1"/>
              <a:t>Perusmoduuli</a:t>
            </a:r>
            <a:r>
              <a:rPr lang="en-US" dirty="0"/>
              <a:t> ja </a:t>
            </a:r>
            <a:r>
              <a:rPr lang="en-US" dirty="0" err="1"/>
              <a:t>laajennettu</a:t>
            </a:r>
            <a:r>
              <a:rPr lang="en-US" dirty="0"/>
              <a:t> </a:t>
            </a:r>
            <a:r>
              <a:rPr lang="en-US" dirty="0" err="1"/>
              <a:t>moduuli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Yrityksen</a:t>
            </a:r>
            <a:r>
              <a:rPr lang="en-US" dirty="0"/>
              <a:t> </a:t>
            </a:r>
            <a:r>
              <a:rPr lang="en-US" dirty="0" err="1"/>
              <a:t>raportoimatta</a:t>
            </a:r>
            <a:r>
              <a:rPr lang="en-US" dirty="0"/>
              <a:t> </a:t>
            </a:r>
            <a:r>
              <a:rPr lang="en-US" dirty="0" err="1"/>
              <a:t>jättämät</a:t>
            </a:r>
            <a:r>
              <a:rPr lang="en-US" dirty="0"/>
              <a:t> </a:t>
            </a:r>
            <a:r>
              <a:rPr lang="en-US" dirty="0" err="1"/>
              <a:t>salaiset</a:t>
            </a:r>
            <a:r>
              <a:rPr lang="en-US" dirty="0"/>
              <a:t> tai </a:t>
            </a:r>
            <a:r>
              <a:rPr lang="en-US" dirty="0" err="1"/>
              <a:t>arkaluontoiset</a:t>
            </a:r>
            <a:r>
              <a:rPr lang="en-US" dirty="0"/>
              <a:t> </a:t>
            </a:r>
            <a:r>
              <a:rPr lang="en-US" dirty="0" err="1"/>
              <a:t>tiedot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Koskeeko</a:t>
            </a:r>
            <a:r>
              <a:rPr lang="en-US" dirty="0"/>
              <a:t> </a:t>
            </a:r>
            <a:r>
              <a:rPr lang="en-US" dirty="0" err="1"/>
              <a:t>raportti</a:t>
            </a:r>
            <a:r>
              <a:rPr lang="en-US" dirty="0"/>
              <a:t> vain </a:t>
            </a:r>
            <a:r>
              <a:rPr lang="en-US" dirty="0" err="1"/>
              <a:t>yrityksen</a:t>
            </a:r>
            <a:r>
              <a:rPr lang="en-US" dirty="0"/>
              <a:t> </a:t>
            </a:r>
            <a:r>
              <a:rPr lang="en-US" dirty="0" err="1"/>
              <a:t>omaa</a:t>
            </a:r>
            <a:r>
              <a:rPr lang="en-US" dirty="0"/>
              <a:t> (</a:t>
            </a:r>
            <a:r>
              <a:rPr lang="en-US" dirty="0" err="1"/>
              <a:t>yksilöllinen</a:t>
            </a:r>
            <a:r>
              <a:rPr lang="en-US" dirty="0"/>
              <a:t> </a:t>
            </a:r>
            <a:r>
              <a:rPr lang="en-US" dirty="0" err="1"/>
              <a:t>raportti</a:t>
            </a:r>
            <a:r>
              <a:rPr lang="en-US" dirty="0"/>
              <a:t>)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myös</a:t>
            </a:r>
            <a:r>
              <a:rPr lang="en-US" dirty="0"/>
              <a:t> </a:t>
            </a:r>
            <a:r>
              <a:rPr lang="en-US" dirty="0" err="1"/>
              <a:t>sen</a:t>
            </a:r>
            <a:r>
              <a:rPr lang="en-US" dirty="0"/>
              <a:t> </a:t>
            </a:r>
            <a:r>
              <a:rPr lang="en-US" dirty="0" err="1"/>
              <a:t>tytäryhtiöiden</a:t>
            </a:r>
            <a:r>
              <a:rPr lang="en-US" dirty="0"/>
              <a:t> </a:t>
            </a:r>
            <a:r>
              <a:rPr lang="en-US" dirty="0" err="1"/>
              <a:t>toimintaa</a:t>
            </a:r>
            <a:r>
              <a:rPr lang="en-US" dirty="0"/>
              <a:t> (</a:t>
            </a:r>
            <a:r>
              <a:rPr lang="en-US" dirty="0" err="1"/>
              <a:t>konsolidoitu</a:t>
            </a:r>
            <a:r>
              <a:rPr lang="en-US" dirty="0"/>
              <a:t> </a:t>
            </a:r>
            <a:r>
              <a:rPr lang="en-US" dirty="0" err="1"/>
              <a:t>raportti</a:t>
            </a:r>
            <a:r>
              <a:rPr lang="en-US" dirty="0"/>
              <a:t>):</a:t>
            </a:r>
          </a:p>
          <a:p>
            <a:pPr marL="0" indent="0">
              <a:buNone/>
            </a:pPr>
            <a:r>
              <a:rPr lang="en-US" dirty="0"/>
              <a:t>Jos </a:t>
            </a:r>
            <a:r>
              <a:rPr lang="en-US" dirty="0" err="1"/>
              <a:t>kyseessä</a:t>
            </a:r>
            <a:r>
              <a:rPr lang="en-US" dirty="0"/>
              <a:t> on </a:t>
            </a:r>
            <a:r>
              <a:rPr lang="en-US" dirty="0" err="1"/>
              <a:t>konsolidoitu</a:t>
            </a:r>
            <a:r>
              <a:rPr lang="en-US" dirty="0"/>
              <a:t> </a:t>
            </a:r>
            <a:r>
              <a:rPr lang="en-US" dirty="0" err="1"/>
              <a:t>raportti</a:t>
            </a:r>
            <a:r>
              <a:rPr lang="en-US" dirty="0"/>
              <a:t>, </a:t>
            </a:r>
            <a:r>
              <a:rPr lang="en-US" dirty="0" err="1"/>
              <a:t>sen</a:t>
            </a:r>
            <a:r>
              <a:rPr lang="en-US" dirty="0"/>
              <a:t> </a:t>
            </a:r>
            <a:r>
              <a:rPr lang="en-US" dirty="0" err="1"/>
              <a:t>kattamat</a:t>
            </a:r>
            <a:r>
              <a:rPr lang="en-US" dirty="0"/>
              <a:t> </a:t>
            </a:r>
            <a:r>
              <a:rPr lang="en-US" dirty="0" err="1"/>
              <a:t>tytäryhtiöt</a:t>
            </a:r>
            <a:r>
              <a:rPr lang="en-US" dirty="0"/>
              <a:t> ja </a:t>
            </a:r>
            <a:r>
              <a:rPr lang="en-US" dirty="0" err="1"/>
              <a:t>näiden</a:t>
            </a:r>
            <a:r>
              <a:rPr lang="en-US" dirty="0"/>
              <a:t> </a:t>
            </a:r>
            <a:r>
              <a:rPr lang="en-US" dirty="0" err="1"/>
              <a:t>viralliset</a:t>
            </a:r>
            <a:r>
              <a:rPr lang="en-US" dirty="0"/>
              <a:t> </a:t>
            </a:r>
            <a:r>
              <a:rPr lang="en-US" dirty="0" err="1"/>
              <a:t>osoitteet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1D970-63A6-58CA-3ABB-E31044767ED3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24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EF0F7C-9C66-AEBA-0AEB-ADA385A61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4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1C8C7B-17BD-0DD3-6C68-E4AC5518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 dirty="0"/>
              <a:t>B1 Raportin valmistelun perusta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6CF3A4E-6AF2-A0E0-3483-A9BECD833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0512"/>
            <a:ext cx="10515600" cy="42945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Yrityksen oikeushenkilömuoto:</a:t>
            </a:r>
          </a:p>
          <a:p>
            <a:pPr marL="0" indent="0">
              <a:buNone/>
            </a:pPr>
            <a:r>
              <a:rPr lang="fi-FI" dirty="0"/>
              <a:t>Yrityksen NACE koodi:</a:t>
            </a:r>
          </a:p>
          <a:p>
            <a:pPr marL="0" indent="0">
              <a:buNone/>
            </a:pPr>
            <a:r>
              <a:rPr lang="fi-FI" dirty="0"/>
              <a:t>Taseen loppusumma:</a:t>
            </a:r>
          </a:p>
          <a:p>
            <a:pPr marL="0" indent="0">
              <a:buNone/>
            </a:pPr>
            <a:r>
              <a:rPr lang="fi-FI" dirty="0"/>
              <a:t>Liikevaihto:</a:t>
            </a:r>
          </a:p>
          <a:p>
            <a:pPr marL="0" indent="0">
              <a:buNone/>
            </a:pPr>
            <a:r>
              <a:rPr lang="fi-FI" dirty="0"/>
              <a:t>Henkilöstömäärä:</a:t>
            </a:r>
          </a:p>
          <a:p>
            <a:pPr marL="0" indent="0">
              <a:buNone/>
            </a:pPr>
            <a:r>
              <a:rPr lang="fi-FI" dirty="0"/>
              <a:t>Pääasiallinen toimintamaa ja merkittävien varojen sijaintimaa:</a:t>
            </a:r>
          </a:p>
          <a:p>
            <a:pPr marL="0" indent="0">
              <a:buNone/>
            </a:pPr>
            <a:r>
              <a:rPr lang="fi-FI" dirty="0"/>
              <a:t>Omistettujen, vuokrattujen tai hallittujen toimintapaikkojen sijainti:</a:t>
            </a:r>
          </a:p>
          <a:p>
            <a:pPr marL="0" indent="0">
              <a:buNone/>
            </a:pPr>
            <a:r>
              <a:rPr lang="en-US" dirty="0" err="1"/>
              <a:t>Yrityksen</a:t>
            </a:r>
            <a:r>
              <a:rPr lang="en-US" dirty="0"/>
              <a:t> </a:t>
            </a:r>
            <a:r>
              <a:rPr lang="en-US" dirty="0" err="1"/>
              <a:t>kestävyyssertifikaatit</a:t>
            </a:r>
            <a:r>
              <a:rPr lang="en-US" dirty="0"/>
              <a:t> tai -</a:t>
            </a:r>
            <a:r>
              <a:rPr lang="en-US" dirty="0" err="1"/>
              <a:t>merkit</a:t>
            </a:r>
            <a:r>
              <a:rPr lang="en-US" dirty="0"/>
              <a:t>:</a:t>
            </a:r>
            <a:endParaRPr lang="fi-FI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5833EF6-854A-6F26-F2DB-A6FAF5EB4AFC}"/>
              </a:ext>
            </a:extLst>
          </p:cNvPr>
          <p:cNvSpPr txBox="1">
            <a:spLocks/>
          </p:cNvSpPr>
          <p:nvPr/>
        </p:nvSpPr>
        <p:spPr>
          <a:xfrm>
            <a:off x="10515600" y="193258"/>
            <a:ext cx="1522204" cy="1325563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VSME: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24–25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bg1"/>
                </a:solidFill>
              </a:rPr>
              <a:t>68–77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fi-FI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321F16-9326-A1EE-33CD-1216D2E87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964" y="6135429"/>
            <a:ext cx="1763711" cy="610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820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All Partner Logos Versio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2AB02CADA333D4893B03BA866FF1A57" ma:contentTypeVersion="12" ma:contentTypeDescription="Luo uusi asiakirja." ma:contentTypeScope="" ma:versionID="ce1bc531f9766607cf2ebf9f33739ec8">
  <xsd:schema xmlns:xsd="http://www.w3.org/2001/XMLSchema" xmlns:xs="http://www.w3.org/2001/XMLSchema" xmlns:p="http://schemas.microsoft.com/office/2006/metadata/properties" xmlns:ns2="e24e31e0-f14f-4471-bfc6-3a0dd1900cbf" xmlns:ns3="8633b3aa-8e60-4418-ac0f-f2bf948ca6ee" targetNamespace="http://schemas.microsoft.com/office/2006/metadata/properties" ma:root="true" ma:fieldsID="5e478f409642a48545890a9eb92f3c47" ns2:_="" ns3:_="">
    <xsd:import namespace="e24e31e0-f14f-4471-bfc6-3a0dd1900cbf"/>
    <xsd:import namespace="8633b3aa-8e60-4418-ac0f-f2bf948ca6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4e31e0-f14f-4471-bfc6-3a0dd1900c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Kuvien tunnisteet" ma:readOnly="false" ma:fieldId="{5cf76f15-5ced-4ddc-b409-7134ff3c332f}" ma:taxonomyMulti="true" ma:sspId="b840f101-7d04-46f0-beee-8e35b8c16e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33b3aa-8e60-4418-ac0f-f2bf948ca6e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82bb742-744d-49b4-8009-62de87c1f243}" ma:internalName="TaxCatchAll" ma:showField="CatchAllData" ma:web="8633b3aa-8e60-4418-ac0f-f2bf948ca6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4e31e0-f14f-4471-bfc6-3a0dd1900cbf">
      <Terms xmlns="http://schemas.microsoft.com/office/infopath/2007/PartnerControls"/>
    </lcf76f155ced4ddcb4097134ff3c332f>
    <TaxCatchAll xmlns="8633b3aa-8e60-4418-ac0f-f2bf948ca6ee" xsi:nil="true"/>
  </documentManagement>
</p:properties>
</file>

<file path=customXml/itemProps1.xml><?xml version="1.0" encoding="utf-8"?>
<ds:datastoreItem xmlns:ds="http://schemas.openxmlformats.org/officeDocument/2006/customXml" ds:itemID="{BF91458E-2C65-4A97-9987-09C4D8111B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4e31e0-f14f-4471-bfc6-3a0dd1900cbf"/>
    <ds:schemaRef ds:uri="8633b3aa-8e60-4418-ac0f-f2bf948ca6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B39315-C0DB-4A10-A4A3-61A79EBC26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44A5E4-CA39-49D7-A241-D480AD7F4710}">
  <ds:schemaRefs>
    <ds:schemaRef ds:uri="http://purl.org/dc/terms/"/>
    <ds:schemaRef ds:uri="http://www.w3.org/XML/1998/namespace"/>
    <ds:schemaRef ds:uri="http://schemas.microsoft.com/office/2006/metadata/properties"/>
    <ds:schemaRef ds:uri="e24e31e0-f14f-4471-bfc6-3a0dd1900cbf"/>
    <ds:schemaRef ds:uri="http://purl.org/dc/dcmitype/"/>
    <ds:schemaRef ds:uri="http://purl.org/dc/elements/1.1/"/>
    <ds:schemaRef ds:uri="http://schemas.microsoft.com/office/2006/documentManagement/types"/>
    <ds:schemaRef ds:uri="8633b3aa-8e60-4418-ac0f-f2bf948ca6ee"/>
    <ds:schemaRef ds:uri="http://schemas.microsoft.com/office/infopath/2007/PartnerControls"/>
    <ds:schemaRef ds:uri="http://schemas.openxmlformats.org/package/2006/metadata/core-properties"/>
  </ds:schemaRefs>
</ds:datastoreItem>
</file>

<file path=docMetadata/LabelInfo.xml><?xml version="1.0" encoding="utf-8"?>
<clbl:labelList xmlns:clbl="http://schemas.microsoft.com/office/2020/mipLabelMetadata">
  <clbl:label id="{f0b9e9d7-8d66-4b16-9c1c-6b07c4796280}" enabled="0" method="" siteId="{f0b9e9d7-8d66-4b16-9c1c-6b07c479628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1651</Words>
  <Application>Microsoft Office PowerPoint</Application>
  <PresentationFormat>Widescreen</PresentationFormat>
  <Paragraphs>349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Aptos</vt:lpstr>
      <vt:lpstr>Arial</vt:lpstr>
      <vt:lpstr>Office Theme</vt:lpstr>
      <vt:lpstr>All Partner Logos Version</vt:lpstr>
      <vt:lpstr>VSME-kestävyysraportin malli 6.11.2025</vt:lpstr>
      <vt:lpstr>Tämän dokumentin rakenne</vt:lpstr>
      <vt:lpstr>Mitä tämä dokumentti sisältää?</vt:lpstr>
      <vt:lpstr>Mikä on VSME-standardi?</vt:lpstr>
      <vt:lpstr>Millainen on VSME-raportin rakenne?</vt:lpstr>
      <vt:lpstr>Raportointidiojen (8–21 ja 23–31) rakenne</vt:lpstr>
      <vt:lpstr>Perusmoduuli</vt:lpstr>
      <vt:lpstr>B1 Raportin valmistelun perusta</vt:lpstr>
      <vt:lpstr>B1 Raportin valmistelun perusta</vt:lpstr>
      <vt:lpstr>B2 Käytännöt, politiikat ja aloitteet siirtymiseksi kestävämpään talouteen</vt:lpstr>
      <vt:lpstr>B3 Energia ja kasvihuonepäästöt: Energiankulutus</vt:lpstr>
      <vt:lpstr>B3 Energia ja kasvihuonepäästöt: Kasvihuonepäästöt</vt:lpstr>
      <vt:lpstr>B4 Ilman, veden ja maaperän saastuminen</vt:lpstr>
      <vt:lpstr>B5 Biodiversiteetti</vt:lpstr>
      <vt:lpstr>B5 Maankäyttö (vapaaehtoinen)</vt:lpstr>
      <vt:lpstr>B6 Vesi</vt:lpstr>
      <vt:lpstr>B7 Kiertotalous</vt:lpstr>
      <vt:lpstr>B8 Työvoima: Perustiedot</vt:lpstr>
      <vt:lpstr>B9 Työvoima: Terveys ja turvallisuus</vt:lpstr>
      <vt:lpstr>B10 Työvoima: Palkkaus, työehto-sopimusneuvottelut ja koulutus</vt:lpstr>
      <vt:lpstr>B11 Tuomiot ja sakot korruptiosta ja lahjonnasta</vt:lpstr>
      <vt:lpstr>Laajennettu moduuli</vt:lpstr>
      <vt:lpstr>C1 Strategia: Liiketoimintamalli ja kestävyyteen liittyvät aloitteet</vt:lpstr>
      <vt:lpstr>C2 Käytännöt, politiikat ja aloitteet siirtymiseksi kestävämpään talouteen</vt:lpstr>
      <vt:lpstr>C3 Kasvihuonepäästöjen vähennystavoitteet ja ilmastosiirtymä</vt:lpstr>
      <vt:lpstr>C4 Ilmastoriskit</vt:lpstr>
      <vt:lpstr>C5 Lisätietoa työvoimasta (jos vähintään 50 työntekijää)</vt:lpstr>
      <vt:lpstr>C6 Lisätietoa omasta työvoimasta: ihmisoikeuspolitiikat ja -prosessit</vt:lpstr>
      <vt:lpstr>C7 Vakavat ihmisoikeushaitat</vt:lpstr>
      <vt:lpstr>C8 Tulot tietyiltä sektoreilta ja EU-vertailuarvojen ulkopuolisuus</vt:lpstr>
      <vt:lpstr>C9 Hallintoelimen sukupuolijakauma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Hill Graham</dc:creator>
  <cp:lastModifiedBy>Sampo Mielityinen</cp:lastModifiedBy>
  <cp:revision>15</cp:revision>
  <dcterms:created xsi:type="dcterms:W3CDTF">2024-10-24T12:48:56Z</dcterms:created>
  <dcterms:modified xsi:type="dcterms:W3CDTF">2026-03-16T07:11:52Z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0x010100E2AB02CADA333D4893B03BA866FF1A57</vt:lpwstr>
  </property>
  <property fmtid="{D5CDD505-2E9C-101B-9397-08002B2CF9AE}" pid="3" name="MediaServiceImageTags">
    <vt:lpwstr/>
  </property>
</Properties>
</file>